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3"/>
  </p:notesMasterIdLst>
  <p:sldIdLst>
    <p:sldId id="256" r:id="rId2"/>
    <p:sldId id="257" r:id="rId3"/>
    <p:sldId id="275" r:id="rId4"/>
    <p:sldId id="284" r:id="rId5"/>
    <p:sldId id="276" r:id="rId6"/>
    <p:sldId id="267" r:id="rId7"/>
    <p:sldId id="277" r:id="rId8"/>
    <p:sldId id="270" r:id="rId9"/>
    <p:sldId id="271" r:id="rId10"/>
    <p:sldId id="272" r:id="rId11"/>
    <p:sldId id="273" r:id="rId12"/>
    <p:sldId id="274" r:id="rId13"/>
    <p:sldId id="261" r:id="rId14"/>
    <p:sldId id="265" r:id="rId15"/>
    <p:sldId id="266" r:id="rId16"/>
    <p:sldId id="278" r:id="rId17"/>
    <p:sldId id="279" r:id="rId18"/>
    <p:sldId id="280" r:id="rId19"/>
    <p:sldId id="281" r:id="rId20"/>
    <p:sldId id="282" r:id="rId21"/>
    <p:sldId id="283"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a:srgbClr val="CC9900"/>
    <a:srgbClr val="DDBA97"/>
    <a:srgbClr val="C68C52"/>
    <a:srgbClr val="996633"/>
    <a:srgbClr val="F2D582"/>
    <a:srgbClr val="BC9014"/>
    <a:srgbClr val="F4D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showGuides="1">
      <p:cViewPr varScale="1">
        <p:scale>
          <a:sx n="74" d="100"/>
          <a:sy n="74" d="100"/>
        </p:scale>
        <p:origin x="965"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B090-D221-49FE-A79E-A3A46E2D0130}"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A0270-5759-40D2-890B-9774089E443B}" type="slidenum">
              <a:rPr lang="en-GB" smtClean="0"/>
              <a:t>‹#›</a:t>
            </a:fld>
            <a:endParaRPr lang="en-GB"/>
          </a:p>
        </p:txBody>
      </p:sp>
    </p:spTree>
    <p:extLst>
      <p:ext uri="{BB962C8B-B14F-4D97-AF65-F5344CB8AC3E}">
        <p14:creationId xmlns:p14="http://schemas.microsoft.com/office/powerpoint/2010/main" val="282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A0270-5759-40D2-890B-9774089E443B}" type="slidenum">
              <a:rPr lang="en-GB" smtClean="0"/>
              <a:t>5</a:t>
            </a:fld>
            <a:endParaRPr lang="en-GB"/>
          </a:p>
        </p:txBody>
      </p:sp>
    </p:spTree>
    <p:extLst>
      <p:ext uri="{BB962C8B-B14F-4D97-AF65-F5344CB8AC3E}">
        <p14:creationId xmlns:p14="http://schemas.microsoft.com/office/powerpoint/2010/main" val="189674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id="{0191069D-A814-14FC-7F24-E56475695924}"/>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B7DD52DC-6DDE-B656-B8D8-22799B73B6D7}"/>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D34C0FC6-594C-3A83-66D3-4727F8D45089}"/>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8703481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3F2DFA6-9172-27FC-4D1E-F31F5A5C989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9DB2D047-7568-3CAE-771D-33C0887B203E}"/>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599B06B5-671D-5776-0CCB-EFAE0889B8FC}"/>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41605463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0"/>
            <a:ext cx="27178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0"/>
            <a:ext cx="79502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102A9C1-4B3C-FC13-87AC-215F0B5F6648}"/>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3A6C44B4-F7D1-55EE-B7B9-8ACCB1227F92}"/>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BFDC605E-913D-104F-E532-062A0761B069}"/>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2059799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E5DD37A-32A1-4E4B-7385-2DD1BD1FE4F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C2094FD6-D5AD-336D-E57A-F4BD778BBD18}"/>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8FF5A152-7738-2362-B5D5-846B74A0F667}"/>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6432658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A162A32-514C-D57B-1304-2A1FCB7EA0DF}"/>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5" name="Rectangle 10">
            <a:extLst>
              <a:ext uri="{FF2B5EF4-FFF2-40B4-BE49-F238E27FC236}">
                <a16:creationId xmlns:a16="http://schemas.microsoft.com/office/drawing/2014/main" id="{EC86F507-C313-FB47-279B-1A04579BAAAF}"/>
              </a:ext>
            </a:extLst>
          </p:cNvPr>
          <p:cNvSpPr>
            <a:spLocks noGrp="1" noChangeArrowheads="1"/>
          </p:cNvSpPr>
          <p:nvPr>
            <p:ph type="ftr" sz="quarter" idx="11"/>
          </p:nvPr>
        </p:nvSpPr>
        <p:spPr>
          <a:ln/>
        </p:spPr>
        <p:txBody>
          <a:bodyPr/>
          <a:lstStyle>
            <a:lvl1pPr>
              <a:defRPr/>
            </a:lvl1pPr>
          </a:lstStyle>
          <a:p>
            <a:endParaRPr lang="en-GB"/>
          </a:p>
        </p:txBody>
      </p:sp>
      <p:sp>
        <p:nvSpPr>
          <p:cNvPr id="6" name="Rectangle 11">
            <a:extLst>
              <a:ext uri="{FF2B5EF4-FFF2-40B4-BE49-F238E27FC236}">
                <a16:creationId xmlns:a16="http://schemas.microsoft.com/office/drawing/2014/main" id="{AD383E5D-526B-96D8-D04F-E56779DAB635}"/>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4622968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143000"/>
            <a:ext cx="5334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143000"/>
            <a:ext cx="5334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CEE09799-F0B5-7106-F2A0-E04345CDA72B}"/>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AE03D4FC-A80A-D3F3-7448-B3C64E6B37D4}"/>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C6F791EC-2548-2882-3F15-ED65AEBAEEF6}"/>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2275264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29F7577B-648F-3CD5-3C66-4556872CFE1B}"/>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8" name="Rectangle 10">
            <a:extLst>
              <a:ext uri="{FF2B5EF4-FFF2-40B4-BE49-F238E27FC236}">
                <a16:creationId xmlns:a16="http://schemas.microsoft.com/office/drawing/2014/main" id="{5ED80003-F018-AAF0-98C5-3523E61058D0}"/>
              </a:ext>
            </a:extLst>
          </p:cNvPr>
          <p:cNvSpPr>
            <a:spLocks noGrp="1" noChangeArrowheads="1"/>
          </p:cNvSpPr>
          <p:nvPr>
            <p:ph type="ftr" sz="quarter" idx="11"/>
          </p:nvPr>
        </p:nvSpPr>
        <p:spPr>
          <a:ln/>
        </p:spPr>
        <p:txBody>
          <a:bodyPr/>
          <a:lstStyle>
            <a:lvl1pPr>
              <a:defRPr/>
            </a:lvl1pPr>
          </a:lstStyle>
          <a:p>
            <a:endParaRPr lang="en-GB"/>
          </a:p>
        </p:txBody>
      </p:sp>
      <p:sp>
        <p:nvSpPr>
          <p:cNvPr id="9" name="Rectangle 11">
            <a:extLst>
              <a:ext uri="{FF2B5EF4-FFF2-40B4-BE49-F238E27FC236}">
                <a16:creationId xmlns:a16="http://schemas.microsoft.com/office/drawing/2014/main" id="{E97B774E-AFB5-B557-B2C5-40BD9B9910BC}"/>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8127309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7904BCCA-E0D5-EF97-045F-DDCD9B3DCA0A}"/>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4" name="Rectangle 10">
            <a:extLst>
              <a:ext uri="{FF2B5EF4-FFF2-40B4-BE49-F238E27FC236}">
                <a16:creationId xmlns:a16="http://schemas.microsoft.com/office/drawing/2014/main" id="{82B7C256-4753-42CD-67C0-6286A0954060}"/>
              </a:ext>
            </a:extLst>
          </p:cNvPr>
          <p:cNvSpPr>
            <a:spLocks noGrp="1" noChangeArrowheads="1"/>
          </p:cNvSpPr>
          <p:nvPr>
            <p:ph type="ftr" sz="quarter" idx="11"/>
          </p:nvPr>
        </p:nvSpPr>
        <p:spPr>
          <a:ln/>
        </p:spPr>
        <p:txBody>
          <a:bodyPr/>
          <a:lstStyle>
            <a:lvl1pPr>
              <a:defRPr/>
            </a:lvl1pPr>
          </a:lstStyle>
          <a:p>
            <a:endParaRPr lang="en-GB"/>
          </a:p>
        </p:txBody>
      </p:sp>
      <p:sp>
        <p:nvSpPr>
          <p:cNvPr id="5" name="Rectangle 11">
            <a:extLst>
              <a:ext uri="{FF2B5EF4-FFF2-40B4-BE49-F238E27FC236}">
                <a16:creationId xmlns:a16="http://schemas.microsoft.com/office/drawing/2014/main" id="{9095516C-E1E6-6755-0FF5-7F5B4B88B403}"/>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5707578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D1D4260-9B06-B88D-E968-7FD7411ED2F2}"/>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3" name="Rectangle 10">
            <a:extLst>
              <a:ext uri="{FF2B5EF4-FFF2-40B4-BE49-F238E27FC236}">
                <a16:creationId xmlns:a16="http://schemas.microsoft.com/office/drawing/2014/main" id="{B94B4006-0F82-B4D6-A656-560187659EED}"/>
              </a:ext>
            </a:extLst>
          </p:cNvPr>
          <p:cNvSpPr>
            <a:spLocks noGrp="1" noChangeArrowheads="1"/>
          </p:cNvSpPr>
          <p:nvPr>
            <p:ph type="ftr" sz="quarter" idx="11"/>
          </p:nvPr>
        </p:nvSpPr>
        <p:spPr>
          <a:ln/>
        </p:spPr>
        <p:txBody>
          <a:bodyPr/>
          <a:lstStyle>
            <a:lvl1pPr>
              <a:defRPr/>
            </a:lvl1pPr>
          </a:lstStyle>
          <a:p>
            <a:endParaRPr lang="en-GB"/>
          </a:p>
        </p:txBody>
      </p:sp>
      <p:sp>
        <p:nvSpPr>
          <p:cNvPr id="4" name="Rectangle 11">
            <a:extLst>
              <a:ext uri="{FF2B5EF4-FFF2-40B4-BE49-F238E27FC236}">
                <a16:creationId xmlns:a16="http://schemas.microsoft.com/office/drawing/2014/main" id="{9DB9D87A-8E62-FE09-1545-EDB55C7682C7}"/>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40160114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8687D2AC-EA18-BCB9-1F39-43B72405BEA1}"/>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20932E40-6A75-AF3A-C3CA-E29DFCA610B6}"/>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532DC222-F57F-812B-7680-174C86ECBFD6}"/>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9756345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C14D03F0-D17A-4EB7-ECB7-D64B33ADA430}"/>
              </a:ext>
            </a:extLst>
          </p:cNvPr>
          <p:cNvSpPr>
            <a:spLocks noGrp="1" noChangeArrowheads="1"/>
          </p:cNvSpPr>
          <p:nvPr>
            <p:ph type="dt" sz="half" idx="10"/>
          </p:nvPr>
        </p:nvSpPr>
        <p:spPr>
          <a:ln/>
        </p:spPr>
        <p:txBody>
          <a:bodyPr/>
          <a:lstStyle>
            <a:lvl1pPr>
              <a:defRPr/>
            </a:lvl1pPr>
          </a:lstStyle>
          <a:p>
            <a:fld id="{84752718-9929-48D0-8956-3D967B788E5B}" type="datetimeFigureOut">
              <a:rPr lang="en-GB" smtClean="0"/>
              <a:t>03/11/2025</a:t>
            </a:fld>
            <a:endParaRPr lang="en-GB"/>
          </a:p>
        </p:txBody>
      </p:sp>
      <p:sp>
        <p:nvSpPr>
          <p:cNvPr id="6" name="Rectangle 10">
            <a:extLst>
              <a:ext uri="{FF2B5EF4-FFF2-40B4-BE49-F238E27FC236}">
                <a16:creationId xmlns:a16="http://schemas.microsoft.com/office/drawing/2014/main" id="{D9378036-0FE7-221A-CF4E-FFEEBCABE827}"/>
              </a:ext>
            </a:extLst>
          </p:cNvPr>
          <p:cNvSpPr>
            <a:spLocks noGrp="1" noChangeArrowheads="1"/>
          </p:cNvSpPr>
          <p:nvPr>
            <p:ph type="ftr" sz="quarter" idx="11"/>
          </p:nvPr>
        </p:nvSpPr>
        <p:spPr>
          <a:ln/>
        </p:spPr>
        <p:txBody>
          <a:bodyPr/>
          <a:lstStyle>
            <a:lvl1pPr>
              <a:defRPr/>
            </a:lvl1pPr>
          </a:lstStyle>
          <a:p>
            <a:endParaRPr lang="en-GB"/>
          </a:p>
        </p:txBody>
      </p:sp>
      <p:sp>
        <p:nvSpPr>
          <p:cNvPr id="7" name="Rectangle 11">
            <a:extLst>
              <a:ext uri="{FF2B5EF4-FFF2-40B4-BE49-F238E27FC236}">
                <a16:creationId xmlns:a16="http://schemas.microsoft.com/office/drawing/2014/main" id="{FF68671F-3D31-A83D-D370-D9A97460605D}"/>
              </a:ext>
            </a:extLst>
          </p:cNvPr>
          <p:cNvSpPr>
            <a:spLocks noGrp="1" noChangeArrowheads="1"/>
          </p:cNvSpPr>
          <p:nvPr>
            <p:ph type="sldNum" sz="quarter" idx="12"/>
          </p:nvPr>
        </p:nvSpPr>
        <p:spPr>
          <a:ln/>
        </p:spPr>
        <p:txBody>
          <a:bodyPr/>
          <a:lstStyle>
            <a:lvl1pPr>
              <a:defRPr/>
            </a:lvl1pPr>
          </a:lstStyle>
          <a:p>
            <a:fld id="{4679AA30-C340-4EF5-A2A4-8734A57647F3}" type="slidenum">
              <a:rPr lang="en-GB" smtClean="0"/>
              <a:t>‹#›</a:t>
            </a:fld>
            <a:endParaRPr lang="en-GB"/>
          </a:p>
        </p:txBody>
      </p:sp>
    </p:spTree>
    <p:extLst>
      <p:ext uri="{BB962C8B-B14F-4D97-AF65-F5344CB8AC3E}">
        <p14:creationId xmlns:p14="http://schemas.microsoft.com/office/powerpoint/2010/main" val="3951695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34DE1A3E-5E2E-1900-C1F3-0C4B660172AC}"/>
              </a:ext>
            </a:extLst>
          </p:cNvPr>
          <p:cNvSpPr>
            <a:spLocks noGrp="1" noChangeArrowheads="1"/>
          </p:cNvSpPr>
          <p:nvPr>
            <p:ph type="title"/>
          </p:nvPr>
        </p:nvSpPr>
        <p:spPr bwMode="auto">
          <a:xfrm>
            <a:off x="1117600" y="0"/>
            <a:ext cx="1046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8">
            <a:extLst>
              <a:ext uri="{FF2B5EF4-FFF2-40B4-BE49-F238E27FC236}">
                <a16:creationId xmlns:a16="http://schemas.microsoft.com/office/drawing/2014/main" id="{596EEAA8-DC6C-E1BC-1C5B-4DED660A2300}"/>
              </a:ext>
            </a:extLst>
          </p:cNvPr>
          <p:cNvSpPr>
            <a:spLocks noGrp="1" noChangeArrowheads="1"/>
          </p:cNvSpPr>
          <p:nvPr>
            <p:ph type="body" idx="1"/>
          </p:nvPr>
        </p:nvSpPr>
        <p:spPr bwMode="auto">
          <a:xfrm>
            <a:off x="1117600" y="1143000"/>
            <a:ext cx="1087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a:extLst>
              <a:ext uri="{FF2B5EF4-FFF2-40B4-BE49-F238E27FC236}">
                <a16:creationId xmlns:a16="http://schemas.microsoft.com/office/drawing/2014/main" id="{F4C8DB93-6349-838F-6D65-8DDE378C16C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84752718-9929-48D0-8956-3D967B788E5B}" type="datetimeFigureOut">
              <a:rPr lang="en-GB" smtClean="0"/>
              <a:t>03/11/2025</a:t>
            </a:fld>
            <a:endParaRPr lang="en-GB"/>
          </a:p>
        </p:txBody>
      </p:sp>
      <p:sp>
        <p:nvSpPr>
          <p:cNvPr id="1034" name="Rectangle 10">
            <a:extLst>
              <a:ext uri="{FF2B5EF4-FFF2-40B4-BE49-F238E27FC236}">
                <a16:creationId xmlns:a16="http://schemas.microsoft.com/office/drawing/2014/main" id="{CAEE1C3C-794A-71DC-D567-136CA62B311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GB"/>
          </a:p>
        </p:txBody>
      </p:sp>
      <p:sp>
        <p:nvSpPr>
          <p:cNvPr id="1035" name="Rectangle 11">
            <a:extLst>
              <a:ext uri="{FF2B5EF4-FFF2-40B4-BE49-F238E27FC236}">
                <a16:creationId xmlns:a16="http://schemas.microsoft.com/office/drawing/2014/main" id="{8EA141CC-096E-9DCE-7DF8-74829FD6DF2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679AA30-C340-4EF5-A2A4-8734A57647F3}" type="slidenum">
              <a:rPr lang="en-GB" smtClean="0"/>
              <a:t>‹#›</a:t>
            </a:fld>
            <a:endParaRPr lang="en-GB"/>
          </a:p>
        </p:txBody>
      </p:sp>
      <p:cxnSp>
        <p:nvCxnSpPr>
          <p:cNvPr id="1031" name="AutoShape 19">
            <a:extLst>
              <a:ext uri="{FF2B5EF4-FFF2-40B4-BE49-F238E27FC236}">
                <a16:creationId xmlns:a16="http://schemas.microsoft.com/office/drawing/2014/main" id="{B0F24AAD-A93C-3ACF-D57F-21A8E2F93541}"/>
              </a:ext>
            </a:extLst>
          </p:cNvPr>
          <p:cNvCxnSpPr>
            <a:cxnSpLocks noChangeShapeType="1"/>
          </p:cNvCxnSpPr>
          <p:nvPr/>
        </p:nvCxnSpPr>
        <p:spPr bwMode="auto">
          <a:xfrm rot="5400000" flipV="1">
            <a:off x="813065" y="-119328"/>
            <a:ext cx="1588" cy="2117"/>
          </a:xfrm>
          <a:prstGeom prst="curvedConnector3">
            <a:avLst>
              <a:gd name="adj1" fmla="val -6900000"/>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814267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p:transition>
  <p:txStyles>
    <p:titleStyle>
      <a:lvl1pPr algn="ctr" rtl="0" eaLnBrk="1" fontAlgn="base" hangingPunct="1">
        <a:spcBef>
          <a:spcPct val="0"/>
        </a:spcBef>
        <a:spcAft>
          <a:spcPct val="0"/>
        </a:spcAft>
        <a:defRPr sz="4400">
          <a:solidFill>
            <a:srgbClr val="2D2D8A"/>
          </a:solidFill>
          <a:latin typeface="+mj-lt"/>
          <a:ea typeface="+mj-ea"/>
          <a:cs typeface="+mj-cs"/>
        </a:defRPr>
      </a:lvl1pPr>
      <a:lvl2pPr algn="ctr" rtl="0" eaLnBrk="1" fontAlgn="base" hangingPunct="1">
        <a:spcBef>
          <a:spcPct val="0"/>
        </a:spcBef>
        <a:spcAft>
          <a:spcPct val="0"/>
        </a:spcAft>
        <a:defRPr sz="4400">
          <a:solidFill>
            <a:srgbClr val="2D2D8A"/>
          </a:solidFill>
          <a:latin typeface="Californian FB" pitchFamily="18" charset="0"/>
        </a:defRPr>
      </a:lvl2pPr>
      <a:lvl3pPr algn="ctr" rtl="0" eaLnBrk="1" fontAlgn="base" hangingPunct="1">
        <a:spcBef>
          <a:spcPct val="0"/>
        </a:spcBef>
        <a:spcAft>
          <a:spcPct val="0"/>
        </a:spcAft>
        <a:defRPr sz="4400">
          <a:solidFill>
            <a:srgbClr val="2D2D8A"/>
          </a:solidFill>
          <a:latin typeface="Californian FB" pitchFamily="18" charset="0"/>
        </a:defRPr>
      </a:lvl3pPr>
      <a:lvl4pPr algn="ctr" rtl="0" eaLnBrk="1" fontAlgn="base" hangingPunct="1">
        <a:spcBef>
          <a:spcPct val="0"/>
        </a:spcBef>
        <a:spcAft>
          <a:spcPct val="0"/>
        </a:spcAft>
        <a:defRPr sz="4400">
          <a:solidFill>
            <a:srgbClr val="2D2D8A"/>
          </a:solidFill>
          <a:latin typeface="Californian FB" pitchFamily="18" charset="0"/>
        </a:defRPr>
      </a:lvl4pPr>
      <a:lvl5pPr algn="ctr" rtl="0" eaLnBrk="1" fontAlgn="base" hangingPunct="1">
        <a:spcBef>
          <a:spcPct val="0"/>
        </a:spcBef>
        <a:spcAft>
          <a:spcPct val="0"/>
        </a:spcAft>
        <a:defRPr sz="4400">
          <a:solidFill>
            <a:srgbClr val="2D2D8A"/>
          </a:solidFill>
          <a:latin typeface="Californian FB" pitchFamily="18" charset="0"/>
        </a:defRPr>
      </a:lvl5pPr>
      <a:lvl6pPr marL="457200" algn="ctr" rtl="0" eaLnBrk="1" fontAlgn="base" hangingPunct="1">
        <a:spcBef>
          <a:spcPct val="0"/>
        </a:spcBef>
        <a:spcAft>
          <a:spcPct val="0"/>
        </a:spcAft>
        <a:defRPr sz="4400">
          <a:solidFill>
            <a:schemeClr val="tx2"/>
          </a:solidFill>
          <a:latin typeface="Californian FB" pitchFamily="18" charset="0"/>
        </a:defRPr>
      </a:lvl6pPr>
      <a:lvl7pPr marL="914400" algn="ctr" rtl="0" eaLnBrk="1" fontAlgn="base" hangingPunct="1">
        <a:spcBef>
          <a:spcPct val="0"/>
        </a:spcBef>
        <a:spcAft>
          <a:spcPct val="0"/>
        </a:spcAft>
        <a:defRPr sz="4400">
          <a:solidFill>
            <a:schemeClr val="tx2"/>
          </a:solidFill>
          <a:latin typeface="Californian FB" pitchFamily="18" charset="0"/>
        </a:defRPr>
      </a:lvl7pPr>
      <a:lvl8pPr marL="1371600" algn="ctr" rtl="0" eaLnBrk="1" fontAlgn="base" hangingPunct="1">
        <a:spcBef>
          <a:spcPct val="0"/>
        </a:spcBef>
        <a:spcAft>
          <a:spcPct val="0"/>
        </a:spcAft>
        <a:defRPr sz="4400">
          <a:solidFill>
            <a:schemeClr val="tx2"/>
          </a:solidFill>
          <a:latin typeface="Californian FB" pitchFamily="18" charset="0"/>
        </a:defRPr>
      </a:lvl8pPr>
      <a:lvl9pPr marL="1828800" algn="ctr" rtl="0" eaLnBrk="1" fontAlgn="base" hangingPunct="1">
        <a:spcBef>
          <a:spcPct val="0"/>
        </a:spcBef>
        <a:spcAft>
          <a:spcPct val="0"/>
        </a:spcAft>
        <a:defRPr sz="4400">
          <a:solidFill>
            <a:schemeClr val="tx2"/>
          </a:solidFill>
          <a:latin typeface="Californian FB" pitchFamily="18" charset="0"/>
        </a:defRPr>
      </a:lvl9pPr>
    </p:titleStyle>
    <p:bodyStyle>
      <a:lvl1pPr marL="342900" indent="-342900" algn="l" rtl="0" eaLnBrk="1" fontAlgn="base" hangingPunct="1">
        <a:spcBef>
          <a:spcPct val="20000"/>
        </a:spcBef>
        <a:spcAft>
          <a:spcPct val="0"/>
        </a:spcAft>
        <a:buSzPct val="70000"/>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Californian FB" panose="0207040306080B030204" pitchFamily="18" charset="0"/>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80000"/>
        <a:buFont typeface="Californian FB" panose="0207040306080B030204" pitchFamily="18" charset="0"/>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80000"/>
        <a:buFont typeface="Californian FB"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slideLayout" Target="../slideLayouts/slideLayout1.xml" /><Relationship Id="rId1" Type="http://schemas.openxmlformats.org/officeDocument/2006/relationships/themeOverride" Target="../theme/themeOverride1.xml" /></Relationships>
</file>

<file path=ppt/slides/_rels/slide10.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1.xml.rels><?xml version="1.0" encoding="UTF-8" standalone="yes"?>
<Relationships xmlns="http://schemas.openxmlformats.org/package/2006/relationships"><Relationship Id="rId3" Type="http://schemas.openxmlformats.org/officeDocument/2006/relationships/image" Target="../media/image11.gif" /><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themeOverride" Target="../theme/themeOverride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themeOverride" Target="../theme/themeOverride2.xml" /></Relationships>
</file>

<file path=ppt/slides/_rels/slide2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907A-3608-3FCD-48AC-0CA459044020}"/>
              </a:ext>
            </a:extLst>
          </p:cNvPr>
          <p:cNvSpPr>
            <a:spLocks noGrp="1"/>
          </p:cNvSpPr>
          <p:nvPr>
            <p:ph type="ctrTitle"/>
          </p:nvPr>
        </p:nvSpPr>
        <p:spPr>
          <a:xfrm>
            <a:off x="1347019" y="483266"/>
            <a:ext cx="9144000" cy="2387600"/>
          </a:xfrm>
        </p:spPr>
        <p:txBody>
          <a:bodyPr>
            <a:normAutofit/>
          </a:bodyPr>
          <a:lstStyle/>
          <a:p>
            <a:r>
              <a:rPr lang="en-US" b="1" dirty="0">
                <a:latin typeface="Times New Roman" panose="02020603050405020304" pitchFamily="18" charset="0"/>
                <a:cs typeface="Times New Roman" panose="02020603050405020304" pitchFamily="18" charset="0"/>
              </a:rPr>
              <a:t> History and schools of Psychology </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UAPY102</a:t>
            </a:r>
            <a:endParaRPr lang="en-GB"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E6B8F14-CD7F-E7C0-BC59-D2F147546CB2}"/>
              </a:ext>
            </a:extLst>
          </p:cNvPr>
          <p:cNvSpPr>
            <a:spLocks noGrp="1"/>
          </p:cNvSpPr>
          <p:nvPr>
            <p:ph type="subTitle" idx="1"/>
          </p:nvPr>
        </p:nvSpPr>
        <p:spPr>
          <a:xfrm>
            <a:off x="167149" y="3092553"/>
            <a:ext cx="11916696" cy="3495060"/>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Bachelor of Science in Psychology</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algn="r"/>
            <a:r>
              <a:rPr lang="en-GB" sz="2800" dirty="0">
                <a:latin typeface="Times New Roman" panose="02020603050405020304" pitchFamily="18" charset="0"/>
                <a:cs typeface="Times New Roman" panose="02020603050405020304" pitchFamily="18" charset="0"/>
              </a:rPr>
              <a:t>Lecture: Deshani Wimalasiri</a:t>
            </a:r>
          </a:p>
          <a:p>
            <a:pPr algn="r"/>
            <a:r>
              <a:rPr lang="en-GB" sz="2800" dirty="0">
                <a:latin typeface="Times New Roman" panose="02020603050405020304" pitchFamily="18" charset="0"/>
                <a:cs typeface="Times New Roman" panose="02020603050405020304" pitchFamily="18" charset="0"/>
              </a:rPr>
              <a:t>BA (Hon) in Psychology </a:t>
            </a:r>
          </a:p>
          <a:p>
            <a:pPr algn="r"/>
            <a:r>
              <a:rPr lang="en-GB" sz="2800" dirty="0">
                <a:latin typeface="Times New Roman" panose="02020603050405020304" pitchFamily="18" charset="0"/>
                <a:cs typeface="Times New Roman" panose="02020603050405020304" pitchFamily="18" charset="0"/>
              </a:rPr>
              <a:t>University of Peradeniya  </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243301"/>
      </p:ext>
    </p:extLst>
  </p:cSld>
  <p:clrMapOvr>
    <a:overrideClrMapping bg1="lt1" tx1="dk1" bg2="lt2" tx2="dk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EE0B-61AD-7B59-5248-36AED064D812}"/>
              </a:ext>
            </a:extLst>
          </p:cNvPr>
          <p:cNvSpPr>
            <a:spLocks noGrp="1"/>
          </p:cNvSpPr>
          <p:nvPr>
            <p:ph idx="1"/>
          </p:nvPr>
        </p:nvSpPr>
        <p:spPr>
          <a:xfrm>
            <a:off x="521110" y="324465"/>
            <a:ext cx="11467690" cy="6304935"/>
          </a:xfrm>
        </p:spPr>
        <p:txBody>
          <a:bodyPr/>
          <a:lstStyle/>
          <a:p>
            <a:pPr lvl="1"/>
            <a:r>
              <a:rPr lang="en-GB" b="1" dirty="0"/>
              <a:t>William James (1842–1910):</a:t>
            </a:r>
            <a:r>
              <a:rPr lang="en-GB" dirty="0"/>
              <a:t> Functionalism; mind helps adapt to environment.</a:t>
            </a:r>
          </a:p>
          <a:p>
            <a:pPr lvl="1"/>
            <a:endParaRPr lang="en-GB" dirty="0"/>
          </a:p>
          <a:p>
            <a:pPr lvl="1"/>
            <a:endParaRPr lang="en-GB" dirty="0"/>
          </a:p>
          <a:p>
            <a:pPr lvl="1"/>
            <a:endParaRPr lang="en-GB" dirty="0"/>
          </a:p>
          <a:p>
            <a:pPr lvl="1"/>
            <a:endParaRPr lang="en-GB" dirty="0"/>
          </a:p>
          <a:p>
            <a:pPr lvl="1"/>
            <a:endParaRPr lang="en-GB" dirty="0"/>
          </a:p>
          <a:p>
            <a:pPr lvl="1"/>
            <a:r>
              <a:rPr lang="en-GB" b="1" dirty="0"/>
              <a:t>Sigmund Freud (1856–1939):</a:t>
            </a:r>
            <a:r>
              <a:rPr lang="en-GB" dirty="0"/>
              <a:t> Psychoanalysis; unconscious mind and childhood influence </a:t>
            </a:r>
            <a:r>
              <a:rPr lang="en-GB" dirty="0" err="1"/>
              <a:t>behavior</a:t>
            </a:r>
            <a:r>
              <a:rPr lang="en-GB" dirty="0"/>
              <a:t>.</a:t>
            </a:r>
          </a:p>
          <a:p>
            <a:pPr lvl="1"/>
            <a:endParaRPr lang="en-GB" dirty="0"/>
          </a:p>
          <a:p>
            <a:pPr lvl="1"/>
            <a:endParaRPr lang="en-GB" dirty="0"/>
          </a:p>
          <a:p>
            <a:endParaRPr lang="en-GB" dirty="0"/>
          </a:p>
        </p:txBody>
      </p:sp>
      <p:pic>
        <p:nvPicPr>
          <p:cNvPr id="5" name="Picture 4">
            <a:extLst>
              <a:ext uri="{FF2B5EF4-FFF2-40B4-BE49-F238E27FC236}">
                <a16:creationId xmlns:a16="http://schemas.microsoft.com/office/drawing/2014/main" id="{3726A25F-8899-4B52-947A-72DEDFDA2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611" y="1203459"/>
            <a:ext cx="1774993" cy="2273473"/>
          </a:xfrm>
          <a:prstGeom prst="rect">
            <a:avLst/>
          </a:prstGeom>
        </p:spPr>
      </p:pic>
      <p:pic>
        <p:nvPicPr>
          <p:cNvPr id="9" name="Picture 8">
            <a:extLst>
              <a:ext uri="{FF2B5EF4-FFF2-40B4-BE49-F238E27FC236}">
                <a16:creationId xmlns:a16="http://schemas.microsoft.com/office/drawing/2014/main" id="{E9B4BA2A-104C-479C-855F-ABF40D4A7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92904"/>
            <a:ext cx="1774993" cy="2240631"/>
          </a:xfrm>
          <a:prstGeom prst="rect">
            <a:avLst/>
          </a:prstGeom>
        </p:spPr>
      </p:pic>
      <p:pic>
        <p:nvPicPr>
          <p:cNvPr id="11" name="Picture 10">
            <a:extLst>
              <a:ext uri="{FF2B5EF4-FFF2-40B4-BE49-F238E27FC236}">
                <a16:creationId xmlns:a16="http://schemas.microsoft.com/office/drawing/2014/main" id="{0EB882B0-FCA5-EA7E-FE1B-C4E14417D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780" y="4292904"/>
            <a:ext cx="1880116" cy="2267107"/>
          </a:xfrm>
          <a:prstGeom prst="rect">
            <a:avLst/>
          </a:prstGeom>
        </p:spPr>
      </p:pic>
    </p:spTree>
    <p:extLst>
      <p:ext uri="{BB962C8B-B14F-4D97-AF65-F5344CB8AC3E}">
        <p14:creationId xmlns:p14="http://schemas.microsoft.com/office/powerpoint/2010/main" val="2125802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69681-2573-0433-09AE-CEACD7A28CFF}"/>
              </a:ext>
            </a:extLst>
          </p:cNvPr>
          <p:cNvSpPr>
            <a:spLocks noGrp="1"/>
          </p:cNvSpPr>
          <p:nvPr>
            <p:ph idx="1"/>
          </p:nvPr>
        </p:nvSpPr>
        <p:spPr>
          <a:xfrm>
            <a:off x="560438" y="904567"/>
            <a:ext cx="11261214" cy="5243052"/>
          </a:xfrm>
        </p:spPr>
        <p:txBody>
          <a:bodyPr/>
          <a:lstStyle/>
          <a:p>
            <a:pPr lvl="1"/>
            <a:r>
              <a:rPr lang="en-GB" b="1" dirty="0"/>
              <a:t>Ivan Pavlov (1849–1936):</a:t>
            </a:r>
            <a:r>
              <a:rPr lang="en-GB" dirty="0"/>
              <a:t> Classical conditioning; environment shapes </a:t>
            </a:r>
            <a:r>
              <a:rPr lang="en-GB" dirty="0" err="1"/>
              <a:t>behavior</a:t>
            </a:r>
            <a:r>
              <a:rPr lang="en-GB" dirty="0"/>
              <a:t>.</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a:t>
            </a:r>
          </a:p>
          <a:p>
            <a:pPr lvl="1"/>
            <a:endParaRPr lang="en-GB" dirty="0"/>
          </a:p>
          <a:p>
            <a:pPr lvl="1"/>
            <a:endParaRPr lang="en-GB" dirty="0"/>
          </a:p>
          <a:p>
            <a:endParaRPr lang="en-GB" dirty="0"/>
          </a:p>
        </p:txBody>
      </p:sp>
      <p:pic>
        <p:nvPicPr>
          <p:cNvPr id="5" name="Picture 4">
            <a:extLst>
              <a:ext uri="{FF2B5EF4-FFF2-40B4-BE49-F238E27FC236}">
                <a16:creationId xmlns:a16="http://schemas.microsoft.com/office/drawing/2014/main" id="{507F6384-DEEC-0EA6-8DBA-930ABF92A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64" y="2157412"/>
            <a:ext cx="1800225" cy="2543175"/>
          </a:xfrm>
          <a:prstGeom prst="rect">
            <a:avLst/>
          </a:prstGeom>
        </p:spPr>
      </p:pic>
      <p:pic>
        <p:nvPicPr>
          <p:cNvPr id="7" name="Picture 6">
            <a:extLst>
              <a:ext uri="{FF2B5EF4-FFF2-40B4-BE49-F238E27FC236}">
                <a16:creationId xmlns:a16="http://schemas.microsoft.com/office/drawing/2014/main" id="{DCC2B5F6-0639-8C7D-EC68-683295ADF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63" y="1866899"/>
            <a:ext cx="5295900" cy="3124200"/>
          </a:xfrm>
          <a:prstGeom prst="rect">
            <a:avLst/>
          </a:prstGeom>
        </p:spPr>
      </p:pic>
    </p:spTree>
    <p:extLst>
      <p:ext uri="{BB962C8B-B14F-4D97-AF65-F5344CB8AC3E}">
        <p14:creationId xmlns:p14="http://schemas.microsoft.com/office/powerpoint/2010/main" val="36642264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51181-B900-24F4-E4CC-B6459498C3E3}"/>
              </a:ext>
            </a:extLst>
          </p:cNvPr>
          <p:cNvSpPr>
            <a:spLocks noGrp="1"/>
          </p:cNvSpPr>
          <p:nvPr>
            <p:ph idx="1"/>
          </p:nvPr>
        </p:nvSpPr>
        <p:spPr/>
        <p:txBody>
          <a:bodyPr/>
          <a:lstStyle/>
          <a:p>
            <a:r>
              <a:rPr lang="en-GB" b="1" dirty="0"/>
              <a:t>John B. Watson (1878–1958):</a:t>
            </a:r>
            <a:r>
              <a:rPr lang="en-GB" dirty="0"/>
              <a:t> </a:t>
            </a:r>
            <a:r>
              <a:rPr lang="en-GB" dirty="0" err="1"/>
              <a:t>Behaviorism</a:t>
            </a:r>
            <a:r>
              <a:rPr lang="en-GB" dirty="0"/>
              <a:t>; focus on observable </a:t>
            </a:r>
            <a:r>
              <a:rPr lang="en-GB" dirty="0" err="1"/>
              <a:t>behavior</a:t>
            </a:r>
            <a:endParaRPr lang="en-GB" dirty="0"/>
          </a:p>
          <a:p>
            <a:endParaRPr lang="en-GB" b="1" dirty="0"/>
          </a:p>
          <a:p>
            <a:endParaRPr lang="en-GB" b="1" dirty="0"/>
          </a:p>
          <a:p>
            <a:endParaRPr lang="en-GB" b="1" dirty="0"/>
          </a:p>
          <a:p>
            <a:endParaRPr lang="en-GB" b="1" dirty="0"/>
          </a:p>
          <a:p>
            <a:r>
              <a:rPr lang="en-GB" b="1" dirty="0"/>
              <a:t>Edward Titchener (1867–1927):</a:t>
            </a:r>
            <a:r>
              <a:rPr lang="en-GB" dirty="0"/>
              <a:t> Structuralism; mind’s elements studied via introspection.</a:t>
            </a:r>
          </a:p>
          <a:p>
            <a:pPr marL="0" indent="0">
              <a:buNone/>
            </a:pPr>
            <a:endParaRPr lang="en-GB" dirty="0"/>
          </a:p>
        </p:txBody>
      </p:sp>
      <p:pic>
        <p:nvPicPr>
          <p:cNvPr id="5" name="Picture 4">
            <a:extLst>
              <a:ext uri="{FF2B5EF4-FFF2-40B4-BE49-F238E27FC236}">
                <a16:creationId xmlns:a16="http://schemas.microsoft.com/office/drawing/2014/main" id="{5D7B60C5-06E1-C28F-CEDB-C9D46F85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607" y="1830439"/>
            <a:ext cx="1779844" cy="2233015"/>
          </a:xfrm>
          <a:prstGeom prst="rect">
            <a:avLst/>
          </a:prstGeom>
        </p:spPr>
      </p:pic>
    </p:spTree>
    <p:extLst>
      <p:ext uri="{BB962C8B-B14F-4D97-AF65-F5344CB8AC3E}">
        <p14:creationId xmlns:p14="http://schemas.microsoft.com/office/powerpoint/2010/main" val="14451116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B769-0F29-C7F2-FE56-37C5F6BCECE0}"/>
              </a:ext>
            </a:extLst>
          </p:cNvPr>
          <p:cNvSpPr>
            <a:spLocks noGrp="1"/>
          </p:cNvSpPr>
          <p:nvPr>
            <p:ph type="title"/>
          </p:nvPr>
        </p:nvSpPr>
        <p:spPr>
          <a:xfrm>
            <a:off x="675968" y="142569"/>
            <a:ext cx="10515600" cy="1325563"/>
          </a:xfrm>
        </p:spPr>
        <p:txBody>
          <a:bodyPr/>
          <a:lstStyle/>
          <a:p>
            <a:r>
              <a:rPr lang="en-GB" dirty="0"/>
              <a:t>Philosophical Roots</a:t>
            </a:r>
            <a:endParaRPr lang="en-GB" b="1"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EA92ED6A-596A-4583-F552-8AC8FA1E180E}"/>
              </a:ext>
            </a:extLst>
          </p:cNvPr>
          <p:cNvGraphicFramePr>
            <a:graphicFrameLocks noGrp="1"/>
          </p:cNvGraphicFramePr>
          <p:nvPr>
            <p:ph idx="1"/>
            <p:extLst>
              <p:ext uri="{D42A27DB-BD31-4B8C-83A1-F6EECF244321}">
                <p14:modId xmlns:p14="http://schemas.microsoft.com/office/powerpoint/2010/main" val="3415251715"/>
              </p:ext>
            </p:extLst>
          </p:nvPr>
        </p:nvGraphicFramePr>
        <p:xfrm>
          <a:off x="675968" y="1969893"/>
          <a:ext cx="10871199" cy="2377440"/>
        </p:xfrm>
        <a:graphic>
          <a:graphicData uri="http://schemas.openxmlformats.org/drawingml/2006/table">
            <a:tbl>
              <a:tblPr/>
              <a:tblGrid>
                <a:gridCol w="3623733">
                  <a:extLst>
                    <a:ext uri="{9D8B030D-6E8A-4147-A177-3AD203B41FA5}">
                      <a16:colId xmlns:a16="http://schemas.microsoft.com/office/drawing/2014/main" val="3719924789"/>
                    </a:ext>
                  </a:extLst>
                </a:gridCol>
                <a:gridCol w="3623733">
                  <a:extLst>
                    <a:ext uri="{9D8B030D-6E8A-4147-A177-3AD203B41FA5}">
                      <a16:colId xmlns:a16="http://schemas.microsoft.com/office/drawing/2014/main" val="1270555349"/>
                    </a:ext>
                  </a:extLst>
                </a:gridCol>
                <a:gridCol w="3623733">
                  <a:extLst>
                    <a:ext uri="{9D8B030D-6E8A-4147-A177-3AD203B41FA5}">
                      <a16:colId xmlns:a16="http://schemas.microsoft.com/office/drawing/2014/main" val="3109149139"/>
                    </a:ext>
                  </a:extLst>
                </a:gridCol>
              </a:tblGrid>
              <a:tr h="0">
                <a:tc>
                  <a:txBody>
                    <a:bodyPr/>
                    <a:lstStyle/>
                    <a:p>
                      <a:pPr>
                        <a:buNone/>
                      </a:pPr>
                      <a:endParaRPr lang="en-GB" dirty="0"/>
                    </a:p>
                  </a:txBody>
                  <a:tcPr anchor="ctr">
                    <a:lnL>
                      <a:noFill/>
                    </a:lnL>
                    <a:lnR>
                      <a:noFill/>
                    </a:lnR>
                    <a:lnT>
                      <a:noFill/>
                    </a:lnT>
                    <a:lnB>
                      <a:noFill/>
                    </a:lnB>
                    <a:noFill/>
                  </a:tcPr>
                </a:tc>
                <a:tc>
                  <a:txBody>
                    <a:bodyPr/>
                    <a:lstStyle/>
                    <a:p>
                      <a:pPr>
                        <a:buNone/>
                      </a:pPr>
                      <a:r>
                        <a:rPr lang="en-GB"/>
                        <a:t>Description</a:t>
                      </a:r>
                    </a:p>
                  </a:txBody>
                  <a:tcPr anchor="ctr">
                    <a:lnL>
                      <a:noFill/>
                    </a:lnL>
                    <a:lnR>
                      <a:noFill/>
                    </a:lnR>
                    <a:lnT>
                      <a:noFill/>
                    </a:lnT>
                    <a:lnB>
                      <a:noFill/>
                    </a:lnB>
                    <a:noFill/>
                  </a:tcPr>
                </a:tc>
                <a:tc>
                  <a:txBody>
                    <a:bodyPr/>
                    <a:lstStyle/>
                    <a:p>
                      <a:pPr>
                        <a:buNone/>
                      </a:pPr>
                      <a:r>
                        <a:rPr lang="en-GB"/>
                        <a:t>Influence on Psychology</a:t>
                      </a:r>
                    </a:p>
                  </a:txBody>
                  <a:tcPr anchor="ctr">
                    <a:lnL>
                      <a:noFill/>
                    </a:lnL>
                    <a:lnR>
                      <a:noFill/>
                    </a:lnR>
                    <a:lnT>
                      <a:noFill/>
                    </a:lnT>
                    <a:lnB>
                      <a:noFill/>
                    </a:lnB>
                    <a:noFill/>
                  </a:tcPr>
                </a:tc>
                <a:extLst>
                  <a:ext uri="{0D108BD9-81ED-4DB2-BD59-A6C34878D82A}">
                    <a16:rowId xmlns:a16="http://schemas.microsoft.com/office/drawing/2014/main" val="989830305"/>
                  </a:ext>
                </a:extLst>
              </a:tr>
              <a:tr h="0">
                <a:tc>
                  <a:txBody>
                    <a:bodyPr/>
                    <a:lstStyle/>
                    <a:p>
                      <a:pPr>
                        <a:buNone/>
                      </a:pPr>
                      <a:r>
                        <a:rPr lang="en-GB" b="1" dirty="0"/>
                        <a:t>Empiricism</a:t>
                      </a:r>
                      <a:r>
                        <a:rPr lang="en-GB" dirty="0"/>
                        <a:t> (Locke)</a:t>
                      </a:r>
                    </a:p>
                  </a:txBody>
                  <a:tcPr anchor="ctr">
                    <a:lnL>
                      <a:noFill/>
                    </a:lnL>
                    <a:lnR>
                      <a:noFill/>
                    </a:lnR>
                    <a:lnT>
                      <a:noFill/>
                    </a:lnT>
                    <a:lnB>
                      <a:noFill/>
                    </a:lnB>
                    <a:noFill/>
                  </a:tcPr>
                </a:tc>
                <a:tc>
                  <a:txBody>
                    <a:bodyPr/>
                    <a:lstStyle/>
                    <a:p>
                      <a:pPr>
                        <a:buNone/>
                      </a:pPr>
                      <a:r>
                        <a:rPr lang="en-GB"/>
                        <a:t>Knowledge from experience</a:t>
                      </a:r>
                    </a:p>
                  </a:txBody>
                  <a:tcPr anchor="ctr">
                    <a:lnL>
                      <a:noFill/>
                    </a:lnL>
                    <a:lnR>
                      <a:noFill/>
                    </a:lnR>
                    <a:lnT>
                      <a:noFill/>
                    </a:lnT>
                    <a:lnB>
                      <a:noFill/>
                    </a:lnB>
                    <a:noFill/>
                  </a:tcPr>
                </a:tc>
                <a:tc>
                  <a:txBody>
                    <a:bodyPr/>
                    <a:lstStyle/>
                    <a:p>
                      <a:pPr>
                        <a:buNone/>
                      </a:pPr>
                      <a:r>
                        <a:rPr lang="en-GB"/>
                        <a:t>Led to </a:t>
                      </a:r>
                      <a:r>
                        <a:rPr lang="en-GB" b="1"/>
                        <a:t>Behaviorism</a:t>
                      </a:r>
                      <a:r>
                        <a:rPr lang="en-GB"/>
                        <a:t>, </a:t>
                      </a:r>
                      <a:r>
                        <a:rPr lang="en-GB" b="1"/>
                        <a:t>Experimental methods</a:t>
                      </a:r>
                      <a:endParaRPr lang="en-GB"/>
                    </a:p>
                  </a:txBody>
                  <a:tcPr anchor="ctr">
                    <a:lnL>
                      <a:noFill/>
                    </a:lnL>
                    <a:lnR>
                      <a:noFill/>
                    </a:lnR>
                    <a:lnT>
                      <a:noFill/>
                    </a:lnT>
                    <a:lnB>
                      <a:noFill/>
                    </a:lnB>
                    <a:noFill/>
                  </a:tcPr>
                </a:tc>
                <a:extLst>
                  <a:ext uri="{0D108BD9-81ED-4DB2-BD59-A6C34878D82A}">
                    <a16:rowId xmlns:a16="http://schemas.microsoft.com/office/drawing/2014/main" val="3060548896"/>
                  </a:ext>
                </a:extLst>
              </a:tr>
              <a:tr h="0">
                <a:tc>
                  <a:txBody>
                    <a:bodyPr/>
                    <a:lstStyle/>
                    <a:p>
                      <a:pPr>
                        <a:buNone/>
                      </a:pPr>
                      <a:r>
                        <a:rPr lang="en-GB" b="1" dirty="0"/>
                        <a:t>Rationalism</a:t>
                      </a:r>
                      <a:r>
                        <a:rPr lang="en-GB" dirty="0"/>
                        <a:t> (Descartes)</a:t>
                      </a:r>
                    </a:p>
                  </a:txBody>
                  <a:tcPr anchor="ctr">
                    <a:lnL>
                      <a:noFill/>
                    </a:lnL>
                    <a:lnR>
                      <a:noFill/>
                    </a:lnR>
                    <a:lnT>
                      <a:noFill/>
                    </a:lnT>
                    <a:lnB>
                      <a:noFill/>
                    </a:lnB>
                    <a:noFill/>
                  </a:tcPr>
                </a:tc>
                <a:tc>
                  <a:txBody>
                    <a:bodyPr/>
                    <a:lstStyle/>
                    <a:p>
                      <a:pPr>
                        <a:buNone/>
                      </a:pPr>
                      <a:r>
                        <a:rPr lang="en-GB"/>
                        <a:t>Knowledge from reason</a:t>
                      </a:r>
                    </a:p>
                  </a:txBody>
                  <a:tcPr anchor="ctr">
                    <a:lnL>
                      <a:noFill/>
                    </a:lnL>
                    <a:lnR>
                      <a:noFill/>
                    </a:lnR>
                    <a:lnT>
                      <a:noFill/>
                    </a:lnT>
                    <a:lnB>
                      <a:noFill/>
                    </a:lnB>
                    <a:noFill/>
                  </a:tcPr>
                </a:tc>
                <a:tc>
                  <a:txBody>
                    <a:bodyPr/>
                    <a:lstStyle/>
                    <a:p>
                      <a:pPr>
                        <a:buNone/>
                      </a:pPr>
                      <a:r>
                        <a:rPr lang="en-GB"/>
                        <a:t>Linked to </a:t>
                      </a:r>
                      <a:r>
                        <a:rPr lang="en-GB" b="1"/>
                        <a:t>Cognitive Psychology</a:t>
                      </a:r>
                      <a:endParaRPr lang="en-GB"/>
                    </a:p>
                  </a:txBody>
                  <a:tcPr anchor="ctr">
                    <a:lnL>
                      <a:noFill/>
                    </a:lnL>
                    <a:lnR>
                      <a:noFill/>
                    </a:lnR>
                    <a:lnT>
                      <a:noFill/>
                    </a:lnT>
                    <a:lnB>
                      <a:noFill/>
                    </a:lnB>
                    <a:noFill/>
                  </a:tcPr>
                </a:tc>
                <a:extLst>
                  <a:ext uri="{0D108BD9-81ED-4DB2-BD59-A6C34878D82A}">
                    <a16:rowId xmlns:a16="http://schemas.microsoft.com/office/drawing/2014/main" val="4087128213"/>
                  </a:ext>
                </a:extLst>
              </a:tr>
              <a:tr h="0">
                <a:tc>
                  <a:txBody>
                    <a:bodyPr/>
                    <a:lstStyle/>
                    <a:p>
                      <a:pPr>
                        <a:buNone/>
                      </a:pPr>
                      <a:r>
                        <a:rPr lang="en-GB" b="1"/>
                        <a:t>Dualism</a:t>
                      </a:r>
                      <a:r>
                        <a:rPr lang="en-GB"/>
                        <a:t> (Descartes)</a:t>
                      </a:r>
                    </a:p>
                  </a:txBody>
                  <a:tcPr anchor="ctr">
                    <a:lnL>
                      <a:noFill/>
                    </a:lnL>
                    <a:lnR>
                      <a:noFill/>
                    </a:lnR>
                    <a:lnT>
                      <a:noFill/>
                    </a:lnT>
                    <a:lnB>
                      <a:noFill/>
                    </a:lnB>
                    <a:noFill/>
                  </a:tcPr>
                </a:tc>
                <a:tc>
                  <a:txBody>
                    <a:bodyPr/>
                    <a:lstStyle/>
                    <a:p>
                      <a:pPr>
                        <a:buNone/>
                      </a:pPr>
                      <a:r>
                        <a:rPr lang="en-GB" dirty="0"/>
                        <a:t>Mind &amp; body are separate</a:t>
                      </a:r>
                    </a:p>
                  </a:txBody>
                  <a:tcPr anchor="ctr">
                    <a:lnL>
                      <a:noFill/>
                    </a:lnL>
                    <a:lnR>
                      <a:noFill/>
                    </a:lnR>
                    <a:lnT>
                      <a:noFill/>
                    </a:lnT>
                    <a:lnB>
                      <a:noFill/>
                    </a:lnB>
                    <a:noFill/>
                  </a:tcPr>
                </a:tc>
                <a:tc>
                  <a:txBody>
                    <a:bodyPr/>
                    <a:lstStyle/>
                    <a:p>
                      <a:pPr>
                        <a:buNone/>
                      </a:pPr>
                      <a:r>
                        <a:rPr lang="en-GB" dirty="0"/>
                        <a:t>Inspired </a:t>
                      </a:r>
                      <a:r>
                        <a:rPr lang="en-GB" b="1" dirty="0"/>
                        <a:t>Mind-body debate</a:t>
                      </a:r>
                      <a:endParaRPr lang="en-GB" dirty="0"/>
                    </a:p>
                  </a:txBody>
                  <a:tcPr anchor="ctr">
                    <a:lnL>
                      <a:noFill/>
                    </a:lnL>
                    <a:lnR>
                      <a:noFill/>
                    </a:lnR>
                    <a:lnT>
                      <a:noFill/>
                    </a:lnT>
                    <a:lnB>
                      <a:noFill/>
                    </a:lnB>
                    <a:noFill/>
                  </a:tcPr>
                </a:tc>
                <a:extLst>
                  <a:ext uri="{0D108BD9-81ED-4DB2-BD59-A6C34878D82A}">
                    <a16:rowId xmlns:a16="http://schemas.microsoft.com/office/drawing/2014/main" val="1390792749"/>
                  </a:ext>
                </a:extLst>
              </a:tr>
              <a:tr h="0">
                <a:tc>
                  <a:txBody>
                    <a:bodyPr/>
                    <a:lstStyle/>
                    <a:p>
                      <a:pPr>
                        <a:buNone/>
                      </a:pPr>
                      <a:r>
                        <a:rPr lang="en-GB" b="1" dirty="0"/>
                        <a:t>Materialism</a:t>
                      </a:r>
                      <a:endParaRPr lang="en-GB" dirty="0"/>
                    </a:p>
                  </a:txBody>
                  <a:tcPr anchor="ctr">
                    <a:lnL>
                      <a:noFill/>
                    </a:lnL>
                    <a:lnR>
                      <a:noFill/>
                    </a:lnR>
                    <a:lnT>
                      <a:noFill/>
                    </a:lnT>
                    <a:lnB>
                      <a:noFill/>
                    </a:lnB>
                    <a:noFill/>
                  </a:tcPr>
                </a:tc>
                <a:tc>
                  <a:txBody>
                    <a:bodyPr/>
                    <a:lstStyle/>
                    <a:p>
                      <a:pPr>
                        <a:buNone/>
                      </a:pPr>
                      <a:r>
                        <a:rPr lang="en-GB"/>
                        <a:t>Everything explained by physical processes</a:t>
                      </a:r>
                    </a:p>
                  </a:txBody>
                  <a:tcPr anchor="ctr">
                    <a:lnL>
                      <a:noFill/>
                    </a:lnL>
                    <a:lnR>
                      <a:noFill/>
                    </a:lnR>
                    <a:lnT>
                      <a:noFill/>
                    </a:lnT>
                    <a:lnB>
                      <a:noFill/>
                    </a:lnB>
                    <a:noFill/>
                  </a:tcPr>
                </a:tc>
                <a:tc>
                  <a:txBody>
                    <a:bodyPr/>
                    <a:lstStyle/>
                    <a:p>
                      <a:pPr>
                        <a:buNone/>
                      </a:pPr>
                      <a:r>
                        <a:rPr lang="en-GB" dirty="0"/>
                        <a:t>Supported </a:t>
                      </a:r>
                      <a:r>
                        <a:rPr lang="en-GB" b="1" dirty="0"/>
                        <a:t>Biological Psychology</a:t>
                      </a:r>
                      <a:endParaRPr lang="en-GB" dirty="0"/>
                    </a:p>
                  </a:txBody>
                  <a:tcPr anchor="ctr">
                    <a:lnL>
                      <a:noFill/>
                    </a:lnL>
                    <a:lnR>
                      <a:noFill/>
                    </a:lnR>
                    <a:lnT>
                      <a:noFill/>
                    </a:lnT>
                    <a:lnB>
                      <a:noFill/>
                    </a:lnB>
                    <a:noFill/>
                  </a:tcPr>
                </a:tc>
                <a:extLst>
                  <a:ext uri="{0D108BD9-81ED-4DB2-BD59-A6C34878D82A}">
                    <a16:rowId xmlns:a16="http://schemas.microsoft.com/office/drawing/2014/main" val="3603414906"/>
                  </a:ext>
                </a:extLst>
              </a:tr>
            </a:tbl>
          </a:graphicData>
        </a:graphic>
      </p:graphicFrame>
    </p:spTree>
    <p:extLst>
      <p:ext uri="{BB962C8B-B14F-4D97-AF65-F5344CB8AC3E}">
        <p14:creationId xmlns:p14="http://schemas.microsoft.com/office/powerpoint/2010/main" val="628100442"/>
      </p:ext>
    </p:extLst>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15F2-79A3-68DE-2D06-5F8A6395F1A1}"/>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Major Schools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7DD2F7-5569-F234-BB47-9A2F5D1956F5}"/>
              </a:ext>
            </a:extLst>
          </p:cNvPr>
          <p:cNvSpPr>
            <a:spLocks noGrp="1"/>
          </p:cNvSpPr>
          <p:nvPr>
            <p:ph idx="1"/>
          </p:nvPr>
        </p:nvSpPr>
        <p:spPr>
          <a:xfrm>
            <a:off x="845574" y="1143000"/>
            <a:ext cx="11143226" cy="5486400"/>
          </a:xfrm>
        </p:spPr>
        <p:txBody>
          <a:bodyPr>
            <a:normAutofit/>
          </a:bodyPr>
          <a:lstStyle/>
          <a:p>
            <a:pPr marL="514350" indent="-514350">
              <a:buAutoNum type="arabicPeriod"/>
            </a:pPr>
            <a:r>
              <a:rPr lang="en-GB" dirty="0">
                <a:latin typeface="Times New Roman" panose="02020603050405020304" pitchFamily="18" charset="0"/>
                <a:cs typeface="Times New Roman" panose="02020603050405020304" pitchFamily="18" charset="0"/>
              </a:rPr>
              <a:t>Structuralism</a:t>
            </a:r>
          </a:p>
          <a:p>
            <a:pPr marL="514350" indent="-514350">
              <a:buAutoNum type="arabicPeriod"/>
            </a:pPr>
            <a:r>
              <a:rPr lang="en-GB" dirty="0">
                <a:latin typeface="Times New Roman" panose="02020603050405020304" pitchFamily="18" charset="0"/>
                <a:cs typeface="Times New Roman" panose="02020603050405020304" pitchFamily="18" charset="0"/>
              </a:rPr>
              <a:t> Functionalism</a:t>
            </a:r>
          </a:p>
          <a:p>
            <a:pPr marL="514350" indent="-514350">
              <a:buAutoNum type="arabicPeriod"/>
            </a:pPr>
            <a:r>
              <a:rPr lang="en-GB" dirty="0">
                <a:latin typeface="Times New Roman" panose="02020603050405020304" pitchFamily="18" charset="0"/>
                <a:cs typeface="Times New Roman" panose="02020603050405020304" pitchFamily="18" charset="0"/>
              </a:rPr>
              <a:t> Gestalt Psychology</a:t>
            </a:r>
          </a:p>
          <a:p>
            <a:pPr marL="514350" indent="-514350">
              <a:buAutoNum type="arabicPeriod"/>
            </a:pPr>
            <a:r>
              <a:rPr lang="en-GB" dirty="0">
                <a:latin typeface="Times New Roman" panose="02020603050405020304" pitchFamily="18" charset="0"/>
                <a:cs typeface="Times New Roman" panose="02020603050405020304" pitchFamily="18" charset="0"/>
              </a:rPr>
              <a:t> Behaviourism </a:t>
            </a:r>
          </a:p>
          <a:p>
            <a:pPr marL="514350" indent="-514350">
              <a:buAutoNum type="arabicPeriod"/>
            </a:pPr>
            <a:r>
              <a:rPr lang="en-GB" dirty="0">
                <a:latin typeface="Times New Roman" panose="02020603050405020304" pitchFamily="18" charset="0"/>
                <a:cs typeface="Times New Roman" panose="02020603050405020304" pitchFamily="18" charset="0"/>
              </a:rPr>
              <a:t>Psychoanalysis</a:t>
            </a:r>
          </a:p>
          <a:p>
            <a:pPr marL="514350" indent="-514350">
              <a:buAutoNum type="arabicPeriod"/>
            </a:pPr>
            <a:r>
              <a:rPr lang="en-GB" dirty="0"/>
              <a:t>Humanistic Psychology</a:t>
            </a:r>
          </a:p>
          <a:p>
            <a:pPr marL="514350" indent="-514350">
              <a:buAutoNum type="arabicPeriod"/>
            </a:pPr>
            <a:r>
              <a:rPr lang="en-GB" dirty="0"/>
              <a:t>Cognitivism </a:t>
            </a:r>
          </a:p>
          <a:p>
            <a:pPr marL="514350" indent="-514350">
              <a:buAutoNum type="arabicPeriod"/>
            </a:pPr>
            <a:r>
              <a:rPr lang="en-GB"/>
              <a:t>Biopsychology</a:t>
            </a:r>
            <a:endParaRPr lang="en-GB">
              <a:latin typeface="Times New Roman" panose="02020603050405020304" pitchFamily="18" charset="0"/>
              <a:cs typeface="Times New Roman" panose="02020603050405020304" pitchFamily="18" charset="0"/>
            </a:endParaRPr>
          </a:p>
          <a:p>
            <a:pPr marL="514350" indent="-514350">
              <a:buAutoNum type="arabicPeriod"/>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494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2890-D308-0715-4DE3-2D5B377E62D8}"/>
              </a:ext>
            </a:extLst>
          </p:cNvPr>
          <p:cNvSpPr>
            <a:spLocks noGrp="1"/>
          </p:cNvSpPr>
          <p:nvPr>
            <p:ph type="title"/>
          </p:nvPr>
        </p:nvSpPr>
        <p:spPr>
          <a:xfrm>
            <a:off x="999613" y="228600"/>
            <a:ext cx="10464800" cy="1143000"/>
          </a:xfrm>
        </p:spPr>
        <p:txBody>
          <a:bodyPr/>
          <a:lstStyle/>
          <a:p>
            <a:r>
              <a:rPr lang="en-GB" dirty="0">
                <a:latin typeface="Times New Roman" panose="02020603050405020304" pitchFamily="18" charset="0"/>
                <a:cs typeface="Times New Roman" panose="02020603050405020304" pitchFamily="18" charset="0"/>
              </a:rPr>
              <a:t>1. Structuralism</a:t>
            </a:r>
            <a:br>
              <a:rPr lang="en-GB" dirty="0"/>
            </a:br>
            <a:endParaRPr lang="en-GB" dirty="0"/>
          </a:p>
        </p:txBody>
      </p:sp>
      <p:sp>
        <p:nvSpPr>
          <p:cNvPr id="3" name="Content Placeholder 2">
            <a:extLst>
              <a:ext uri="{FF2B5EF4-FFF2-40B4-BE49-F238E27FC236}">
                <a16:creationId xmlns:a16="http://schemas.microsoft.com/office/drawing/2014/main" id="{A9E4B297-B830-D735-E73D-E804DA0CCF36}"/>
              </a:ext>
            </a:extLst>
          </p:cNvPr>
          <p:cNvSpPr>
            <a:spLocks noGrp="1"/>
          </p:cNvSpPr>
          <p:nvPr>
            <p:ph idx="1"/>
          </p:nvPr>
        </p:nvSpPr>
        <p:spPr>
          <a:xfrm>
            <a:off x="593213" y="2381250"/>
            <a:ext cx="10871200" cy="4358149"/>
          </a:xfrm>
        </p:spPr>
        <p:txBody>
          <a:bodyPr/>
          <a:lstStyle/>
          <a:p>
            <a:r>
              <a:rPr lang="en-GB" dirty="0">
                <a:latin typeface="Times New Roman" panose="02020603050405020304" pitchFamily="18" charset="0"/>
                <a:cs typeface="Times New Roman" panose="02020603050405020304" pitchFamily="18" charset="0"/>
              </a:rPr>
              <a:t>Structuralism is considered to be the first school of thought in psychology.</a:t>
            </a:r>
          </a:p>
          <a:p>
            <a:r>
              <a:rPr lang="en-GB" dirty="0">
                <a:latin typeface="Times New Roman" panose="02020603050405020304" pitchFamily="18" charset="0"/>
                <a:cs typeface="Times New Roman" panose="02020603050405020304" pitchFamily="18" charset="0"/>
              </a:rPr>
              <a:t>This theory was introduced by Edward Bradford Titchener, who was a student of Wilhelm Wundt.</a:t>
            </a:r>
          </a:p>
          <a:p>
            <a:r>
              <a:rPr lang="en-GB" dirty="0">
                <a:latin typeface="Times New Roman" panose="02020603050405020304" pitchFamily="18" charset="0"/>
                <a:cs typeface="Times New Roman" panose="02020603050405020304" pitchFamily="18" charset="0"/>
              </a:rPr>
              <a:t>He introduced this theory to identify and study the structure of the human mind.</a:t>
            </a:r>
          </a:p>
          <a:p>
            <a:r>
              <a:rPr lang="en-GB" dirty="0">
                <a:latin typeface="Times New Roman" panose="02020603050405020304" pitchFamily="18" charset="0"/>
                <a:cs typeface="Times New Roman" panose="02020603050405020304" pitchFamily="18" charset="0"/>
              </a:rPr>
              <a:t>Stimulus error</a:t>
            </a:r>
          </a:p>
        </p:txBody>
      </p:sp>
      <p:pic>
        <p:nvPicPr>
          <p:cNvPr id="5" name="Picture 4">
            <a:extLst>
              <a:ext uri="{FF2B5EF4-FFF2-40B4-BE49-F238E27FC236}">
                <a16:creationId xmlns:a16="http://schemas.microsoft.com/office/drawing/2014/main" id="{3B24C7EF-1423-59FA-9810-49BE31321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17" y="118601"/>
            <a:ext cx="1914525" cy="2381250"/>
          </a:xfrm>
          <a:prstGeom prst="rect">
            <a:avLst/>
          </a:prstGeom>
        </p:spPr>
      </p:pic>
    </p:spTree>
    <p:extLst>
      <p:ext uri="{BB962C8B-B14F-4D97-AF65-F5344CB8AC3E}">
        <p14:creationId xmlns:p14="http://schemas.microsoft.com/office/powerpoint/2010/main" val="24141391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44C4A-D09A-E9E3-043F-BDC48E324ACD}"/>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Through the process called introspection, he studied these basic elements of consciousness.</a:t>
            </a:r>
          </a:p>
          <a:p>
            <a:r>
              <a:rPr lang="en-GB" dirty="0">
                <a:latin typeface="Times New Roman" panose="02020603050405020304" pitchFamily="18" charset="0"/>
                <a:cs typeface="Times New Roman" panose="02020603050405020304" pitchFamily="18" charset="0"/>
              </a:rPr>
              <a:t>Three parts of consciousness</a:t>
            </a:r>
          </a:p>
          <a:p>
            <a:pPr lvl="1"/>
            <a:r>
              <a:rPr lang="en-GB" dirty="0">
                <a:latin typeface="Times New Roman" panose="02020603050405020304" pitchFamily="18" charset="0"/>
                <a:cs typeface="Times New Roman" panose="02020603050405020304" pitchFamily="18" charset="0"/>
              </a:rPr>
              <a:t>Sensation</a:t>
            </a:r>
          </a:p>
          <a:p>
            <a:pPr lvl="1"/>
            <a:r>
              <a:rPr lang="en-GB" dirty="0">
                <a:latin typeface="Times New Roman" panose="02020603050405020304" pitchFamily="18" charset="0"/>
                <a:cs typeface="Times New Roman" panose="02020603050405020304" pitchFamily="18" charset="0"/>
              </a:rPr>
              <a:t>Image</a:t>
            </a:r>
          </a:p>
          <a:p>
            <a:pPr lvl="1"/>
            <a:r>
              <a:rPr lang="en-GB" dirty="0">
                <a:latin typeface="Times New Roman" panose="02020603050405020304" pitchFamily="18" charset="0"/>
                <a:cs typeface="Times New Roman" panose="02020603050405020304" pitchFamily="18" charset="0"/>
              </a:rPr>
              <a:t>Affective state</a:t>
            </a:r>
          </a:p>
        </p:txBody>
      </p:sp>
    </p:spTree>
    <p:extLst>
      <p:ext uri="{BB962C8B-B14F-4D97-AF65-F5344CB8AC3E}">
        <p14:creationId xmlns:p14="http://schemas.microsoft.com/office/powerpoint/2010/main" val="9753864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1A20-1A9A-6777-02CD-B48645801E60}"/>
              </a:ext>
            </a:extLst>
          </p:cNvPr>
          <p:cNvSpPr>
            <a:spLocks noGrp="1"/>
          </p:cNvSpPr>
          <p:nvPr>
            <p:ph type="title"/>
          </p:nvPr>
        </p:nvSpPr>
        <p:spPr/>
        <p:txBody>
          <a:bodyPr/>
          <a:lstStyle/>
          <a:p>
            <a:pPr algn="l"/>
            <a:r>
              <a:rPr lang="en-GB" dirty="0">
                <a:latin typeface="Times New Roman" panose="02020603050405020304" pitchFamily="18" charset="0"/>
                <a:cs typeface="Times New Roman" panose="02020603050405020304" pitchFamily="18" charset="0"/>
              </a:rPr>
              <a:t>Criticisms </a:t>
            </a:r>
          </a:p>
        </p:txBody>
      </p:sp>
      <p:sp>
        <p:nvSpPr>
          <p:cNvPr id="3" name="Content Placeholder 2">
            <a:extLst>
              <a:ext uri="{FF2B5EF4-FFF2-40B4-BE49-F238E27FC236}">
                <a16:creationId xmlns:a16="http://schemas.microsoft.com/office/drawing/2014/main" id="{0311C2D9-E14F-F4C0-8BFF-060159B311DE}"/>
              </a:ext>
            </a:extLst>
          </p:cNvPr>
          <p:cNvSpPr>
            <a:spLocks noGrp="1"/>
          </p:cNvSpPr>
          <p:nvPr>
            <p:ph idx="1"/>
          </p:nvPr>
        </p:nvSpPr>
        <p:spPr>
          <a:xfrm>
            <a:off x="363794" y="1143000"/>
            <a:ext cx="11625006" cy="5486400"/>
          </a:xfrm>
        </p:spPr>
        <p:txBody>
          <a:bodyPr/>
          <a:lstStyle/>
          <a:p>
            <a:pPr marL="0" indent="0">
              <a:buNone/>
            </a:pPr>
            <a:endParaRPr lang="en-GB" dirty="0"/>
          </a:p>
          <a:p>
            <a:r>
              <a:rPr lang="en-GB" dirty="0">
                <a:latin typeface="Times New Roman" panose="02020603050405020304" pitchFamily="18" charset="0"/>
                <a:cs typeface="Times New Roman" panose="02020603050405020304" pitchFamily="18" charset="0"/>
              </a:rPr>
              <a:t>Use of Introspection – The way of describing what is felt differs from person to person.</a:t>
            </a:r>
          </a:p>
          <a:p>
            <a:r>
              <a:rPr lang="en-GB" dirty="0">
                <a:latin typeface="Times New Roman" panose="02020603050405020304" pitchFamily="18" charset="0"/>
                <a:cs typeface="Times New Roman" panose="02020603050405020304" pitchFamily="18" charset="0"/>
              </a:rPr>
              <a:t>Language – According to them, the problem arises as to what language should be used to describe objects in everyday life.</a:t>
            </a:r>
          </a:p>
          <a:p>
            <a:r>
              <a:rPr lang="en-GB" dirty="0">
                <a:latin typeface="Times New Roman" panose="02020603050405020304" pitchFamily="18" charset="0"/>
                <a:cs typeface="Times New Roman" panose="02020603050405020304" pitchFamily="18" charset="0"/>
              </a:rPr>
              <a:t>Since it is difficult to break experiences into separate parts, it is believed that things should be studied as a whole.</a:t>
            </a:r>
          </a:p>
          <a:p>
            <a:r>
              <a:rPr lang="en-GB" dirty="0">
                <a:latin typeface="Times New Roman" panose="02020603050405020304" pitchFamily="18" charset="0"/>
                <a:cs typeface="Times New Roman" panose="02020603050405020304" pitchFamily="18" charset="0"/>
              </a:rPr>
              <a:t>It was said that psychology exists only for the purpose of study.</a:t>
            </a:r>
          </a:p>
          <a:p>
            <a:endParaRPr lang="en-GB" dirty="0"/>
          </a:p>
        </p:txBody>
      </p:sp>
    </p:spTree>
    <p:extLst>
      <p:ext uri="{BB962C8B-B14F-4D97-AF65-F5344CB8AC3E}">
        <p14:creationId xmlns:p14="http://schemas.microsoft.com/office/powerpoint/2010/main" val="13335724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98A9-19E5-B540-CB62-CA28B3FE01D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Functionalism </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3F4643-8983-DB49-CA3E-42AC4C21C743}"/>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Founded by William James and John Dewey (late 19th century).</a:t>
            </a:r>
          </a:p>
          <a:p>
            <a:r>
              <a:rPr lang="en-GB" dirty="0">
                <a:latin typeface="Times New Roman" panose="02020603050405020304" pitchFamily="18" charset="0"/>
                <a:cs typeface="Times New Roman" panose="02020603050405020304" pitchFamily="18" charset="0"/>
              </a:rPr>
              <a:t>Reaction against Structuralism , instead of “what the mind is,” focused on what the mind does.</a:t>
            </a:r>
          </a:p>
          <a:p>
            <a:r>
              <a:rPr lang="en-GB" dirty="0">
                <a:latin typeface="Times New Roman" panose="02020603050405020304" pitchFamily="18" charset="0"/>
                <a:cs typeface="Times New Roman" panose="02020603050405020304" pitchFamily="18" charset="0"/>
              </a:rPr>
              <a:t>The mind helps people adapt to their environment. Influenced by Darwin’s theory of evolution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has a purpose for survival.</a:t>
            </a:r>
          </a:p>
        </p:txBody>
      </p:sp>
    </p:spTree>
    <p:extLst>
      <p:ext uri="{BB962C8B-B14F-4D97-AF65-F5344CB8AC3E}">
        <p14:creationId xmlns:p14="http://schemas.microsoft.com/office/powerpoint/2010/main" val="26823971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E150B-D7B8-45C5-939C-0FB4DAD5C272}"/>
              </a:ext>
            </a:extLst>
          </p:cNvPr>
          <p:cNvSpPr>
            <a:spLocks noGrp="1"/>
          </p:cNvSpPr>
          <p:nvPr>
            <p:ph idx="1"/>
          </p:nvPr>
        </p:nvSpPr>
        <p:spPr/>
        <p:txBody>
          <a:bodyPr/>
          <a:lstStyle/>
          <a:p>
            <a:pPr marL="0" indent="0">
              <a:buNone/>
            </a:pPr>
            <a:r>
              <a:rPr lang="en-GB" b="1" dirty="0">
                <a:latin typeface="Times New Roman" panose="02020603050405020304" pitchFamily="18" charset="0"/>
                <a:cs typeface="Times New Roman" panose="02020603050405020304" pitchFamily="18" charset="0"/>
              </a:rPr>
              <a:t>William James:</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Wrote </a:t>
            </a:r>
            <a:r>
              <a:rPr lang="en-GB" i="1" dirty="0">
                <a:latin typeface="Times New Roman" panose="02020603050405020304" pitchFamily="18" charset="0"/>
                <a:cs typeface="Times New Roman" panose="02020603050405020304" pitchFamily="18" charset="0"/>
              </a:rPr>
              <a:t>“Principles of Psychology” (1890)</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Introduced idea of </a:t>
            </a:r>
            <a:r>
              <a:rPr lang="en-GB" b="1" dirty="0">
                <a:latin typeface="Times New Roman" panose="02020603050405020304" pitchFamily="18" charset="0"/>
                <a:cs typeface="Times New Roman" panose="02020603050405020304" pitchFamily="18" charset="0"/>
              </a:rPr>
              <a:t>“stream of consciousness.”</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Believed mental processes are </a:t>
            </a:r>
            <a:r>
              <a:rPr lang="en-GB" b="1" dirty="0">
                <a:latin typeface="Times New Roman" panose="02020603050405020304" pitchFamily="18" charset="0"/>
                <a:cs typeface="Times New Roman" panose="02020603050405020304" pitchFamily="18" charset="0"/>
              </a:rPr>
              <a:t>continuous and adaptive</a:t>
            </a:r>
            <a:r>
              <a:rPr lang="en-GB" dirty="0">
                <a:latin typeface="Times New Roman" panose="02020603050405020304" pitchFamily="18" charset="0"/>
                <a:cs typeface="Times New Roman" panose="02020603050405020304" pitchFamily="18" charset="0"/>
              </a:rPr>
              <a:t>.</a:t>
            </a:r>
          </a:p>
          <a:p>
            <a:endParaRPr lang="en-GB" dirty="0"/>
          </a:p>
        </p:txBody>
      </p:sp>
      <p:pic>
        <p:nvPicPr>
          <p:cNvPr id="5" name="Picture 4">
            <a:extLst>
              <a:ext uri="{FF2B5EF4-FFF2-40B4-BE49-F238E27FC236}">
                <a16:creationId xmlns:a16="http://schemas.microsoft.com/office/drawing/2014/main" id="{35E9051F-7E56-B9D6-6916-C696AF11A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981" y="228600"/>
            <a:ext cx="1843819" cy="2361628"/>
          </a:xfrm>
          <a:prstGeom prst="rect">
            <a:avLst/>
          </a:prstGeom>
        </p:spPr>
      </p:pic>
    </p:spTree>
    <p:extLst>
      <p:ext uri="{BB962C8B-B14F-4D97-AF65-F5344CB8AC3E}">
        <p14:creationId xmlns:p14="http://schemas.microsoft.com/office/powerpoint/2010/main" val="36895189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CA57-7395-492C-F38B-A157FF1208AA}"/>
              </a:ext>
            </a:extLst>
          </p:cNvPr>
          <p:cNvSpPr>
            <a:spLocks noGrp="1"/>
          </p:cNvSpPr>
          <p:nvPr>
            <p:ph type="title"/>
          </p:nvPr>
        </p:nvSpPr>
        <p:spPr/>
        <p:txBody>
          <a:bodyPr/>
          <a:lstStyle/>
          <a:p>
            <a:r>
              <a:rPr lang="en-US" sz="5400" b="1" dirty="0">
                <a:latin typeface="Times New Roman" panose="02020603050405020304" pitchFamily="18" charset="0"/>
                <a:cs typeface="Times New Roman" panose="02020603050405020304" pitchFamily="18" charset="0"/>
              </a:rPr>
              <a:t>Learning Outcomes</a:t>
            </a:r>
            <a:endParaRPr lang="en-GB"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C5623C-92D8-36C1-8B62-E1678B71524D}"/>
              </a:ext>
            </a:extLst>
          </p:cNvPr>
          <p:cNvSpPr>
            <a:spLocks noGrp="1"/>
          </p:cNvSpPr>
          <p:nvPr>
            <p:ph idx="1"/>
          </p:nvPr>
        </p:nvSpPr>
        <p:spPr>
          <a:xfrm>
            <a:off x="838200" y="1925866"/>
            <a:ext cx="10515600" cy="4351338"/>
          </a:xfrm>
        </p:spPr>
        <p:txBody>
          <a:bodyPr/>
          <a:lstStyle/>
          <a:p>
            <a:r>
              <a:rPr lang="en-GB" sz="2400" dirty="0">
                <a:latin typeface="Times New Roman" panose="02020603050405020304" pitchFamily="18" charset="0"/>
                <a:cs typeface="Times New Roman" panose="02020603050405020304" pitchFamily="18" charset="0"/>
              </a:rPr>
              <a:t>Trace the historical development of psychology. </a:t>
            </a:r>
          </a:p>
          <a:p>
            <a:r>
              <a:rPr lang="en-GB" sz="2400" dirty="0">
                <a:latin typeface="Times New Roman" panose="02020603050405020304" pitchFamily="18" charset="0"/>
                <a:cs typeface="Times New Roman" panose="02020603050405020304" pitchFamily="18" charset="0"/>
              </a:rPr>
              <a:t>Explain the philosophical influences on major psychological theories. </a:t>
            </a:r>
          </a:p>
          <a:p>
            <a:r>
              <a:rPr lang="en-GB" sz="2400" dirty="0">
                <a:latin typeface="Times New Roman" panose="02020603050405020304" pitchFamily="18" charset="0"/>
                <a:cs typeface="Times New Roman" panose="02020603050405020304" pitchFamily="18" charset="0"/>
              </a:rPr>
              <a:t> Distinguish among the key schools of thought and their methodologies. </a:t>
            </a:r>
          </a:p>
          <a:p>
            <a:r>
              <a:rPr lang="en-GB" sz="2400" dirty="0">
                <a:latin typeface="Times New Roman" panose="02020603050405020304" pitchFamily="18" charset="0"/>
                <a:cs typeface="Times New Roman" panose="02020603050405020304" pitchFamily="18" charset="0"/>
              </a:rPr>
              <a:t>Evaluate alternative and pluralistic perspectives of history in psychology. </a:t>
            </a:r>
          </a:p>
          <a:p>
            <a:r>
              <a:rPr lang="en-GB" sz="2400" dirty="0">
                <a:latin typeface="Times New Roman" panose="02020603050405020304" pitchFamily="18" charset="0"/>
                <a:cs typeface="Times New Roman" panose="02020603050405020304" pitchFamily="18" charset="0"/>
              </a:rPr>
              <a:t>Recognize underrepresented contributions (e.g., women and minority psychologists). </a:t>
            </a:r>
          </a:p>
          <a:p>
            <a:r>
              <a:rPr lang="en-GB" sz="2400" dirty="0">
                <a:latin typeface="Times New Roman" panose="02020603050405020304" pitchFamily="18" charset="0"/>
                <a:cs typeface="Times New Roman" panose="02020603050405020304" pitchFamily="18" charset="0"/>
              </a:rPr>
              <a:t>Apply historical insights to critique modern psychological theories and research. </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a:p>
            <a:endParaRPr lang="en-GB" dirty="0"/>
          </a:p>
        </p:txBody>
      </p:sp>
    </p:spTree>
    <p:extLst>
      <p:ext uri="{BB962C8B-B14F-4D97-AF65-F5344CB8AC3E}">
        <p14:creationId xmlns:p14="http://schemas.microsoft.com/office/powerpoint/2010/main" val="2000732204"/>
      </p:ext>
    </p:extLst>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B6970-6875-2EB6-B185-1F0A5638BB43}"/>
              </a:ext>
            </a:extLst>
          </p:cNvPr>
          <p:cNvSpPr>
            <a:spLocks noGrp="1"/>
          </p:cNvSpPr>
          <p:nvPr>
            <p:ph idx="1"/>
          </p:nvPr>
        </p:nvSpPr>
        <p:spPr/>
        <p:txBody>
          <a:bodyPr/>
          <a:lstStyle/>
          <a:p>
            <a:pPr marL="0" indent="0">
              <a:buNone/>
            </a:pPr>
            <a:r>
              <a:rPr lang="en-GB" b="1" dirty="0">
                <a:latin typeface="Times New Roman" panose="02020603050405020304" pitchFamily="18" charset="0"/>
                <a:cs typeface="Times New Roman" panose="02020603050405020304" pitchFamily="18" charset="0"/>
              </a:rPr>
              <a:t>John Dewey:</a:t>
            </a:r>
          </a:p>
          <a:p>
            <a:pPr marL="0" indent="0">
              <a:buNone/>
            </a:pPr>
            <a:endParaRPr lang="en-GB" b="1" dirty="0">
              <a:latin typeface="Times New Roman" panose="02020603050405020304" pitchFamily="18" charset="0"/>
              <a:cs typeface="Times New Roman" panose="02020603050405020304" pitchFamily="18" charset="0"/>
            </a:endParaRPr>
          </a:p>
          <a:p>
            <a:pPr marL="0" indent="0">
              <a:buNone/>
            </a:pPr>
            <a:endParaRPr lang="en-GB" b="1"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Focused on learning and education.</a:t>
            </a:r>
          </a:p>
          <a:p>
            <a:r>
              <a:rPr lang="en-GB" dirty="0">
                <a:latin typeface="Times New Roman" panose="02020603050405020304" pitchFamily="18" charset="0"/>
                <a:cs typeface="Times New Roman" panose="02020603050405020304" pitchFamily="18" charset="0"/>
              </a:rPr>
              <a:t>Proposed the “reflex arc concept” , mind and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work as a whole system.</a:t>
            </a:r>
          </a:p>
          <a:p>
            <a:r>
              <a:rPr lang="en-GB" dirty="0">
                <a:latin typeface="Times New Roman" panose="02020603050405020304" pitchFamily="18" charset="0"/>
                <a:cs typeface="Times New Roman" panose="02020603050405020304" pitchFamily="18" charset="0"/>
              </a:rPr>
              <a:t>Saw thinking as a tool for problem-solving.</a:t>
            </a:r>
          </a:p>
        </p:txBody>
      </p:sp>
      <p:pic>
        <p:nvPicPr>
          <p:cNvPr id="5" name="Picture 4">
            <a:extLst>
              <a:ext uri="{FF2B5EF4-FFF2-40B4-BE49-F238E27FC236}">
                <a16:creationId xmlns:a16="http://schemas.microsoft.com/office/drawing/2014/main" id="{196665DA-5F2D-7234-805E-BD26A3491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723" y="617896"/>
            <a:ext cx="1828800" cy="2495550"/>
          </a:xfrm>
          <a:prstGeom prst="rect">
            <a:avLst/>
          </a:prstGeom>
        </p:spPr>
      </p:pic>
    </p:spTree>
    <p:extLst>
      <p:ext uri="{BB962C8B-B14F-4D97-AF65-F5344CB8AC3E}">
        <p14:creationId xmlns:p14="http://schemas.microsoft.com/office/powerpoint/2010/main" val="34942512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5053-1828-804E-D1B4-B39C9A4B188B}"/>
              </a:ext>
            </a:extLst>
          </p:cNvPr>
          <p:cNvSpPr>
            <a:spLocks noGrp="1"/>
          </p:cNvSpPr>
          <p:nvPr>
            <p:ph type="title"/>
          </p:nvPr>
        </p:nvSpPr>
        <p:spPr/>
        <p:txBody>
          <a:bodyPr/>
          <a:lstStyle/>
          <a:p>
            <a:pPr algn="l"/>
            <a:r>
              <a:rPr lang="en-GB" dirty="0">
                <a:latin typeface="Times New Roman" panose="02020603050405020304" pitchFamily="18" charset="0"/>
                <a:cs typeface="Times New Roman" panose="02020603050405020304" pitchFamily="18" charset="0"/>
              </a:rPr>
              <a:t>Criticisms </a:t>
            </a:r>
            <a:endParaRPr lang="en-GB" dirty="0"/>
          </a:p>
        </p:txBody>
      </p:sp>
      <p:sp>
        <p:nvSpPr>
          <p:cNvPr id="3" name="Content Placeholder 2">
            <a:extLst>
              <a:ext uri="{FF2B5EF4-FFF2-40B4-BE49-F238E27FC236}">
                <a16:creationId xmlns:a16="http://schemas.microsoft.com/office/drawing/2014/main" id="{B61ACB2A-930E-419B-735A-67F1A19F0051}"/>
              </a:ext>
            </a:extLst>
          </p:cNvPr>
          <p:cNvSpPr>
            <a:spLocks noGrp="1"/>
          </p:cNvSpPr>
          <p:nvPr>
            <p:ph idx="1"/>
          </p:nvPr>
        </p:nvSpPr>
        <p:spPr/>
        <p:txBody>
          <a:bodyPr/>
          <a:lstStyle/>
          <a:p>
            <a:r>
              <a:rPr lang="en-GB" sz="2800" b="1" dirty="0">
                <a:latin typeface="Times New Roman" panose="02020603050405020304" pitchFamily="18" charset="0"/>
                <a:cs typeface="Times New Roman" panose="02020603050405020304" pitchFamily="18" charset="0"/>
              </a:rPr>
              <a:t>Lack of Specificity:</a:t>
            </a:r>
            <a:r>
              <a:rPr lang="en-GB" sz="2800" dirty="0">
                <a:latin typeface="Times New Roman" panose="02020603050405020304" pitchFamily="18" charset="0"/>
                <a:cs typeface="Times New Roman" panose="02020603050405020304" pitchFamily="18" charset="0"/>
              </a:rPr>
              <a:t> </a:t>
            </a:r>
            <a:r>
              <a:rPr lang="en-GB" sz="2800" b="1" dirty="0"/>
              <a:t>:</a:t>
            </a:r>
            <a:r>
              <a:rPr lang="en-GB" sz="2800" dirty="0"/>
              <a:t> </a:t>
            </a:r>
            <a:r>
              <a:rPr lang="en-GB" sz="2800" dirty="0">
                <a:latin typeface="Times New Roman" panose="02020603050405020304" pitchFamily="18" charset="0"/>
                <a:cs typeface="Times New Roman" panose="02020603050405020304" pitchFamily="18" charset="0"/>
              </a:rPr>
              <a:t>It doesn’t clearly explain how the mind works in detail.</a:t>
            </a:r>
          </a:p>
          <a:p>
            <a:r>
              <a:rPr lang="en-GB" sz="2800" b="1" dirty="0">
                <a:latin typeface="Times New Roman" panose="02020603050405020304" pitchFamily="18" charset="0"/>
                <a:cs typeface="Times New Roman" panose="02020603050405020304" pitchFamily="18" charset="0"/>
              </a:rPr>
              <a:t>Overemphasis on Adaptation: </a:t>
            </a:r>
            <a:r>
              <a:rPr lang="en-GB" sz="2800" dirty="0">
                <a:latin typeface="Times New Roman" panose="02020603050405020304" pitchFamily="18" charset="0"/>
                <a:cs typeface="Times New Roman" panose="02020603050405020304" pitchFamily="18" charset="0"/>
              </a:rPr>
              <a:t>Pays too much attention to adaptation and ignores other influences.</a:t>
            </a:r>
          </a:p>
          <a:p>
            <a:r>
              <a:rPr lang="en-GB" sz="2800" b="1" dirty="0">
                <a:latin typeface="Times New Roman" panose="02020603050405020304" pitchFamily="18" charset="0"/>
                <a:cs typeface="Times New Roman" panose="02020603050405020304" pitchFamily="18" charset="0"/>
              </a:rPr>
              <a:t>Overlooking Complexity: </a:t>
            </a:r>
            <a:r>
              <a:rPr lang="en-GB" sz="2800" dirty="0">
                <a:latin typeface="Times New Roman" panose="02020603050405020304" pitchFamily="18" charset="0"/>
                <a:cs typeface="Times New Roman" panose="02020603050405020304" pitchFamily="18" charset="0"/>
              </a:rPr>
              <a:t>Overlooks the complex inner workings of the mind.</a:t>
            </a:r>
          </a:p>
          <a:p>
            <a:r>
              <a:rPr lang="en-GB" sz="2800" b="1" dirty="0">
                <a:latin typeface="Times New Roman" panose="02020603050405020304" pitchFamily="18" charset="0"/>
                <a:cs typeface="Times New Roman" panose="02020603050405020304" pitchFamily="18" charset="0"/>
              </a:rPr>
              <a:t>Limited Scope: </a:t>
            </a:r>
            <a:r>
              <a:rPr lang="en-GB" sz="2800" dirty="0">
                <a:latin typeface="Times New Roman" panose="02020603050405020304" pitchFamily="18" charset="0"/>
                <a:cs typeface="Times New Roman" panose="02020603050405020304" pitchFamily="18" charset="0"/>
              </a:rPr>
              <a:t>Can’t explain behaviours that don’t seem useful for survival.</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967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82C7D-CB3E-87E3-C8B3-043DB89734A8}"/>
              </a:ext>
            </a:extLst>
          </p:cNvPr>
          <p:cNvSpPr>
            <a:spLocks noGrp="1"/>
          </p:cNvSpPr>
          <p:nvPr>
            <p:ph type="title"/>
          </p:nvPr>
        </p:nvSpPr>
        <p:spPr>
          <a:xfrm>
            <a:off x="606323" y="231058"/>
            <a:ext cx="10464800" cy="1143000"/>
          </a:xfrm>
        </p:spPr>
        <p:txBody>
          <a:bodyPr/>
          <a:lstStyle/>
          <a:p>
            <a:r>
              <a:rPr lang="en-GB" dirty="0">
                <a:latin typeface="Times New Roman" panose="02020603050405020304" pitchFamily="18" charset="0"/>
                <a:cs typeface="Times New Roman" panose="02020603050405020304" pitchFamily="18" charset="0"/>
              </a:rPr>
              <a:t>Timeline of Psychology</a:t>
            </a:r>
          </a:p>
        </p:txBody>
      </p:sp>
      <p:sp>
        <p:nvSpPr>
          <p:cNvPr id="3" name="Content Placeholder 2">
            <a:extLst>
              <a:ext uri="{FF2B5EF4-FFF2-40B4-BE49-F238E27FC236}">
                <a16:creationId xmlns:a16="http://schemas.microsoft.com/office/drawing/2014/main" id="{0B6D588F-7BE2-F382-D380-F672916E26FB}"/>
              </a:ext>
            </a:extLst>
          </p:cNvPr>
          <p:cNvSpPr>
            <a:spLocks noGrp="1"/>
          </p:cNvSpPr>
          <p:nvPr>
            <p:ph idx="1"/>
          </p:nvPr>
        </p:nvSpPr>
        <p:spPr>
          <a:xfrm>
            <a:off x="498168" y="1383890"/>
            <a:ext cx="10871200" cy="5486400"/>
          </a:xfrm>
        </p:spPr>
        <p:txBody>
          <a:bodyPr/>
          <a:lstStyle/>
          <a:p>
            <a:pPr lvl="0"/>
            <a:r>
              <a:rPr lang="en-GB" dirty="0">
                <a:latin typeface="Times New Roman" panose="02020603050405020304" pitchFamily="18" charset="0"/>
                <a:cs typeface="Times New Roman" panose="02020603050405020304" pitchFamily="18" charset="0"/>
              </a:rPr>
              <a:t>People from many different cultures have thought about what the mind, soul, spirit, heart, and brain really are.</a:t>
            </a:r>
          </a:p>
          <a:p>
            <a:pPr lvl="0"/>
            <a:r>
              <a:rPr lang="en-GB" dirty="0">
                <a:latin typeface="Times New Roman" panose="02020603050405020304" pitchFamily="18" charset="0"/>
                <a:cs typeface="Times New Roman" panose="02020603050405020304" pitchFamily="18" charset="0"/>
              </a:rPr>
              <a:t>In Ancient </a:t>
            </a:r>
            <a:r>
              <a:rPr lang="en-GB" b="1" dirty="0">
                <a:latin typeface="Times New Roman" panose="02020603050405020304" pitchFamily="18" charset="0"/>
                <a:cs typeface="Times New Roman" panose="02020603050405020304" pitchFamily="18" charset="0"/>
              </a:rPr>
              <a:t>Egypt</a:t>
            </a:r>
            <a:r>
              <a:rPr lang="en-GB" dirty="0">
                <a:latin typeface="Times New Roman" panose="02020603050405020304" pitchFamily="18" charset="0"/>
                <a:cs typeface="Times New Roman" panose="02020603050405020304" pitchFamily="18" charset="0"/>
              </a:rPr>
              <a:t>, the Edwin Smith Papyrus is one of the first documents to describe the brain and suggest what it might do, especially in medicine and surgery.</a:t>
            </a:r>
          </a:p>
        </p:txBody>
      </p:sp>
      <p:pic>
        <p:nvPicPr>
          <p:cNvPr id="7" name="Picture 6">
            <a:extLst>
              <a:ext uri="{FF2B5EF4-FFF2-40B4-BE49-F238E27FC236}">
                <a16:creationId xmlns:a16="http://schemas.microsoft.com/office/drawing/2014/main" id="{4582DF13-79E0-7698-861A-9F416AD7A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084" y="3635785"/>
            <a:ext cx="5113626" cy="3000989"/>
          </a:xfrm>
          <a:prstGeom prst="rect">
            <a:avLst/>
          </a:prstGeom>
        </p:spPr>
      </p:pic>
    </p:spTree>
    <p:extLst>
      <p:ext uri="{BB962C8B-B14F-4D97-AF65-F5344CB8AC3E}">
        <p14:creationId xmlns:p14="http://schemas.microsoft.com/office/powerpoint/2010/main" val="4976363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D8D07-6E8D-7A17-6AF7-5AFD6A5F76B1}"/>
              </a:ext>
            </a:extLst>
          </p:cNvPr>
          <p:cNvSpPr>
            <a:spLocks noGrp="1"/>
          </p:cNvSpPr>
          <p:nvPr>
            <p:ph idx="1"/>
          </p:nvPr>
        </p:nvSpPr>
        <p:spPr/>
        <p:txBody>
          <a:bodyPr/>
          <a:lstStyle/>
          <a:p>
            <a:r>
              <a:rPr lang="en-GB" b="1" dirty="0">
                <a:latin typeface="Times New Roman" panose="02020603050405020304" pitchFamily="18" charset="0"/>
                <a:cs typeface="Times New Roman" panose="02020603050405020304" pitchFamily="18" charset="0"/>
              </a:rPr>
              <a:t>Greek</a:t>
            </a:r>
            <a:r>
              <a:rPr lang="en-GB" dirty="0">
                <a:latin typeface="Times New Roman" panose="02020603050405020304" pitchFamily="18" charset="0"/>
                <a:cs typeface="Times New Roman" panose="02020603050405020304" pitchFamily="18" charset="0"/>
              </a:rPr>
              <a:t> thinkers, starting with Thales around 550 BC and continuing into Roman times, developed ideas about the "psyche" (which means mind or soul and is where the word "psychology" comes from) and other important ideas like intellect, emotions, and reasoning.</a:t>
            </a:r>
          </a:p>
          <a:p>
            <a:endParaRPr lang="en-GB" dirty="0"/>
          </a:p>
        </p:txBody>
      </p:sp>
    </p:spTree>
    <p:extLst>
      <p:ext uri="{BB962C8B-B14F-4D97-AF65-F5344CB8AC3E}">
        <p14:creationId xmlns:p14="http://schemas.microsoft.com/office/powerpoint/2010/main" val="36313131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EFA25-CFCC-BF70-2FB6-899E2342DCD3}"/>
              </a:ext>
            </a:extLst>
          </p:cNvPr>
          <p:cNvSpPr>
            <a:spLocks noGrp="1"/>
          </p:cNvSpPr>
          <p:nvPr>
            <p:ph idx="1"/>
          </p:nvPr>
        </p:nvSpPr>
        <p:spPr>
          <a:xfrm>
            <a:off x="660400" y="356418"/>
            <a:ext cx="10871200" cy="6418007"/>
          </a:xfrm>
        </p:spPr>
        <p:txBody>
          <a:bodyPr/>
          <a:lstStyle/>
          <a:p>
            <a:pPr lvl="0"/>
            <a:r>
              <a:rPr lang="en-GB" dirty="0">
                <a:latin typeface="Times New Roman" panose="02020603050405020304" pitchFamily="18" charset="0"/>
                <a:cs typeface="Times New Roman" panose="02020603050405020304" pitchFamily="18" charset="0"/>
              </a:rPr>
              <a:t> The most famous philosophers in this area are Plato, Pythagoras, and Aristotle. Plato, especially in his work "Republic," explained the soul as having three parts, told the story of the Chariot Allegory, and talked about love (eros).</a:t>
            </a:r>
          </a:p>
          <a:p>
            <a:pPr marL="0" lvl="0" indent="0">
              <a:buNone/>
            </a:pPr>
            <a:endParaRPr lang="en-GB" dirty="0">
              <a:latin typeface="Times New Roman" panose="02020603050405020304" pitchFamily="18" charset="0"/>
              <a:cs typeface="Times New Roman" panose="02020603050405020304" pitchFamily="18" charset="0"/>
            </a:endParaRPr>
          </a:p>
          <a:p>
            <a:pPr marL="0" lvl="0" indent="0">
              <a:buNone/>
            </a:pPr>
            <a:endParaRPr lang="en-GB" dirty="0">
              <a:latin typeface="Times New Roman" panose="02020603050405020304" pitchFamily="18" charset="0"/>
              <a:cs typeface="Times New Roman" panose="02020603050405020304" pitchFamily="18" charset="0"/>
            </a:endParaRPr>
          </a:p>
          <a:p>
            <a:pPr lvl="0"/>
            <a:endParaRPr lang="en-GB" dirty="0">
              <a:latin typeface="Times New Roman" panose="02020603050405020304" pitchFamily="18" charset="0"/>
              <a:cs typeface="Times New Roman" panose="02020603050405020304" pitchFamily="18" charset="0"/>
            </a:endParaRPr>
          </a:p>
          <a:p>
            <a:pPr marL="0" lv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These ideas influenced Western philosophy a lot. Aristotle’s work "De Anima" (About the Soul) also helped explain what is the soul.</a:t>
            </a:r>
          </a:p>
        </p:txBody>
      </p:sp>
      <p:pic>
        <p:nvPicPr>
          <p:cNvPr id="5" name="Picture 4">
            <a:extLst>
              <a:ext uri="{FF2B5EF4-FFF2-40B4-BE49-F238E27FC236}">
                <a16:creationId xmlns:a16="http://schemas.microsoft.com/office/drawing/2014/main" id="{0D4DAD8C-12A3-26E9-4D0B-7BCCBA35F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476" y="2357437"/>
            <a:ext cx="2143125" cy="2143125"/>
          </a:xfrm>
          <a:prstGeom prst="rect">
            <a:avLst/>
          </a:prstGeom>
        </p:spPr>
      </p:pic>
    </p:spTree>
    <p:extLst>
      <p:ext uri="{BB962C8B-B14F-4D97-AF65-F5344CB8AC3E}">
        <p14:creationId xmlns:p14="http://schemas.microsoft.com/office/powerpoint/2010/main" val="27932972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53623-62B7-3EFD-FE54-E1A2DE47D22E}"/>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China</a:t>
            </a:r>
            <a:r>
              <a:rPr lang="en-US" dirty="0">
                <a:latin typeface="Times New Roman" panose="02020603050405020304" pitchFamily="18" charset="0"/>
                <a:cs typeface="Times New Roman" panose="02020603050405020304" pitchFamily="18" charset="0"/>
              </a:rPr>
              <a:t> had a long history of administering tests of ability part of its education system.</a:t>
            </a:r>
          </a:p>
          <a:p>
            <a:r>
              <a:rPr lang="en-GB" dirty="0">
                <a:latin typeface="Times New Roman" panose="02020603050405020304" pitchFamily="18" charset="0"/>
                <a:cs typeface="Times New Roman" panose="02020603050405020304" pitchFamily="18" charset="0"/>
              </a:rPr>
              <a:t>In the 6th century AD, Lin Xie carried out an early experiment, in which he asked people to draw a square with one hand and at the same time draw a circle with the other (ostensibly to test people's vulnerability to distraction).</a:t>
            </a:r>
          </a:p>
          <a:p>
            <a:r>
              <a:rPr lang="en-GB" dirty="0">
                <a:latin typeface="Times New Roman" panose="02020603050405020304" pitchFamily="18" charset="0"/>
                <a:cs typeface="Times New Roman" panose="02020603050405020304" pitchFamily="18" charset="0"/>
              </a:rPr>
              <a:t>Some have claimed that this is the first psychology experiment, and, therefore, the beginnings of psychology as an experimental science.</a:t>
            </a:r>
          </a:p>
        </p:txBody>
      </p:sp>
    </p:spTree>
    <p:extLst>
      <p:ext uri="{BB962C8B-B14F-4D97-AF65-F5344CB8AC3E}">
        <p14:creationId xmlns:p14="http://schemas.microsoft.com/office/powerpoint/2010/main" val="35882005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B2B6D-C00B-8AEA-AD50-90208EF87E8F}"/>
              </a:ext>
            </a:extLst>
          </p:cNvPr>
          <p:cNvSpPr>
            <a:spLocks noGrp="1"/>
          </p:cNvSpPr>
          <p:nvPr>
            <p:ph idx="1"/>
          </p:nvPr>
        </p:nvSpPr>
        <p:spPr>
          <a:xfrm>
            <a:off x="871794" y="405580"/>
            <a:ext cx="10871200" cy="6221361"/>
          </a:xfrm>
        </p:spPr>
        <p:txBody>
          <a:bodyPr/>
          <a:lstStyle/>
          <a:p>
            <a:r>
              <a:rPr lang="en-GB" b="1" dirty="0">
                <a:latin typeface="Times New Roman" panose="02020603050405020304" pitchFamily="18" charset="0"/>
                <a:cs typeface="Times New Roman" panose="02020603050405020304" pitchFamily="18" charset="0"/>
              </a:rPr>
              <a:t>India, </a:t>
            </a:r>
            <a:r>
              <a:rPr lang="en-GB" dirty="0">
                <a:latin typeface="Times New Roman" panose="02020603050405020304" pitchFamily="18" charset="0"/>
                <a:cs typeface="Times New Roman" panose="02020603050405020304" pitchFamily="18" charset="0"/>
              </a:rPr>
              <a:t> had an elaborate theory of "the self" in its Vedanta philosophical writings.</a:t>
            </a:r>
          </a:p>
          <a:p>
            <a:r>
              <a:rPr lang="en-GB" dirty="0">
                <a:latin typeface="Times New Roman" panose="02020603050405020304" pitchFamily="18" charset="0"/>
                <a:cs typeface="Times New Roman" panose="02020603050405020304" pitchFamily="18" charset="0"/>
              </a:rPr>
              <a:t>Buddhist philosophies have developed several psychological theories formulating interpretations of the mind and concepts such as aggregates (skandhas), emptiness (sunyata), non-self (anatta), mindfulness and Buddha-nature, which are addressed today by theorists of humanistic and transpersonal Psychology.</a:t>
            </a:r>
          </a:p>
          <a:p>
            <a:r>
              <a:rPr lang="en-GB" dirty="0">
                <a:latin typeface="Times New Roman" panose="02020603050405020304" pitchFamily="18" charset="0"/>
                <a:cs typeface="Times New Roman" panose="02020603050405020304" pitchFamily="18" charset="0"/>
              </a:rPr>
              <a:t> Several Buddhist lineages have developed notions analogous to those of modern Western psychology, such as the unconscious, personal development and character improvement.</a:t>
            </a:r>
          </a:p>
        </p:txBody>
      </p:sp>
    </p:spTree>
    <p:extLst>
      <p:ext uri="{BB962C8B-B14F-4D97-AF65-F5344CB8AC3E}">
        <p14:creationId xmlns:p14="http://schemas.microsoft.com/office/powerpoint/2010/main" val="39634723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73949-6728-5759-B25F-BC963E415E59}"/>
              </a:ext>
            </a:extLst>
          </p:cNvPr>
          <p:cNvSpPr>
            <a:spLocks noGrp="1"/>
          </p:cNvSpPr>
          <p:nvPr>
            <p:ph idx="1"/>
          </p:nvPr>
        </p:nvSpPr>
        <p:spPr/>
        <p:txBody>
          <a:bodyPr/>
          <a:lstStyle/>
          <a:p>
            <a:r>
              <a:rPr lang="en-GB" b="1" dirty="0">
                <a:latin typeface="Times New Roman" panose="02020603050405020304" pitchFamily="18" charset="0"/>
                <a:cs typeface="Times New Roman" panose="02020603050405020304" pitchFamily="18" charset="0"/>
              </a:rPr>
              <a:t>Renaissance &amp; Early Modern Philosophy (1500 – 1700s)</a:t>
            </a:r>
          </a:p>
          <a:p>
            <a:r>
              <a:rPr lang="en-GB" dirty="0">
                <a:latin typeface="Times New Roman" panose="02020603050405020304" pitchFamily="18" charset="0"/>
                <a:cs typeface="Times New Roman" panose="02020603050405020304" pitchFamily="18" charset="0"/>
              </a:rPr>
              <a:t>Humanism and scientific thinking begin.</a:t>
            </a:r>
          </a:p>
          <a:p>
            <a:pPr lvl="1"/>
            <a:r>
              <a:rPr lang="en-GB" b="1" dirty="0">
                <a:latin typeface="Times New Roman" panose="02020603050405020304" pitchFamily="18" charset="0"/>
                <a:cs typeface="Times New Roman" panose="02020603050405020304" pitchFamily="18" charset="0"/>
              </a:rPr>
              <a:t>René Descartes (1596–1650):</a:t>
            </a:r>
            <a:r>
              <a:rPr lang="en-GB" dirty="0">
                <a:latin typeface="Times New Roman" panose="02020603050405020304" pitchFamily="18" charset="0"/>
                <a:cs typeface="Times New Roman" panose="02020603050405020304" pitchFamily="18" charset="0"/>
              </a:rPr>
              <a:t> Mind-body dualism</a:t>
            </a:r>
          </a:p>
          <a:p>
            <a:pPr lvl="1"/>
            <a:r>
              <a:rPr lang="en-GB" b="1" dirty="0">
                <a:latin typeface="Times New Roman" panose="02020603050405020304" pitchFamily="18" charset="0"/>
                <a:cs typeface="Times New Roman" panose="02020603050405020304" pitchFamily="18" charset="0"/>
              </a:rPr>
              <a:t>John Locke (1632–1704):</a:t>
            </a:r>
            <a:r>
              <a:rPr lang="en-GB" dirty="0">
                <a:latin typeface="Times New Roman" panose="02020603050405020304" pitchFamily="18" charset="0"/>
                <a:cs typeface="Times New Roman" panose="02020603050405020304" pitchFamily="18" charset="0"/>
              </a:rPr>
              <a:t> Mind is a blank slate tabula rasa; experience shapes knowledge.</a:t>
            </a:r>
          </a:p>
          <a:p>
            <a:pPr lvl="1"/>
            <a:r>
              <a:rPr lang="en-GB" b="1" dirty="0">
                <a:latin typeface="Times New Roman" panose="02020603050405020304" pitchFamily="18" charset="0"/>
                <a:cs typeface="Times New Roman" panose="02020603050405020304" pitchFamily="18" charset="0"/>
              </a:rPr>
              <a:t>David Hume (1711–1776):</a:t>
            </a:r>
            <a:r>
              <a:rPr lang="en-GB" dirty="0">
                <a:latin typeface="Times New Roman" panose="02020603050405020304" pitchFamily="18" charset="0"/>
                <a:cs typeface="Times New Roman" panose="02020603050405020304" pitchFamily="18" charset="0"/>
              </a:rPr>
              <a:t> Emotions and human nature influence behaviour.</a:t>
            </a:r>
          </a:p>
          <a:p>
            <a:endParaRPr lang="en-GB" dirty="0"/>
          </a:p>
        </p:txBody>
      </p:sp>
    </p:spTree>
    <p:extLst>
      <p:ext uri="{BB962C8B-B14F-4D97-AF65-F5344CB8AC3E}">
        <p14:creationId xmlns:p14="http://schemas.microsoft.com/office/powerpoint/2010/main" val="4019166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2C66A-E297-0EAF-847E-8679AEA4441F}"/>
              </a:ext>
            </a:extLst>
          </p:cNvPr>
          <p:cNvSpPr>
            <a:spLocks noGrp="1"/>
          </p:cNvSpPr>
          <p:nvPr>
            <p:ph idx="1"/>
          </p:nvPr>
        </p:nvSpPr>
        <p:spPr>
          <a:xfrm>
            <a:off x="252268" y="228600"/>
            <a:ext cx="11687464" cy="6629400"/>
          </a:xfrm>
        </p:spPr>
        <p:txBody>
          <a:bodyPr/>
          <a:lstStyle/>
          <a:p>
            <a:pPr marL="0" indent="0">
              <a:buNone/>
            </a:pPr>
            <a:r>
              <a:rPr lang="en-GB" b="1" dirty="0">
                <a:latin typeface="Times New Roman" panose="02020603050405020304" pitchFamily="18" charset="0"/>
                <a:cs typeface="Times New Roman" panose="02020603050405020304" pitchFamily="18" charset="0"/>
              </a:rPr>
              <a:t>Foundations of Scientific Psychology (18th – 19th Century)</a:t>
            </a:r>
          </a:p>
          <a:p>
            <a:r>
              <a:rPr lang="en-GB" dirty="0">
                <a:latin typeface="Times New Roman" panose="02020603050405020304" pitchFamily="18" charset="0"/>
                <a:cs typeface="Times New Roman" panose="02020603050405020304" pitchFamily="18" charset="0"/>
              </a:rPr>
              <a:t> Observation, experimentation, and measurement.</a:t>
            </a:r>
          </a:p>
          <a:p>
            <a:r>
              <a:rPr lang="en-GB" b="1" dirty="0">
                <a:latin typeface="Times New Roman" panose="02020603050405020304" pitchFamily="18" charset="0"/>
                <a:cs typeface="Times New Roman" panose="02020603050405020304" pitchFamily="18" charset="0"/>
              </a:rPr>
              <a:t>Wilhelm Wundt (1879)</a:t>
            </a:r>
            <a:r>
              <a:rPr lang="en-GB" dirty="0">
                <a:latin typeface="Times New Roman" panose="02020603050405020304" pitchFamily="18" charset="0"/>
                <a:cs typeface="Times New Roman" panose="02020603050405020304" pitchFamily="18" charset="0"/>
              </a:rPr>
              <a:t> → established first</a:t>
            </a:r>
          </a:p>
          <a:p>
            <a:pPr marL="0" indent="0">
              <a:buNone/>
            </a:pPr>
            <a:r>
              <a:rPr lang="en-GB" dirty="0">
                <a:latin typeface="Times New Roman" panose="02020603050405020304" pitchFamily="18" charset="0"/>
                <a:cs typeface="Times New Roman" panose="02020603050405020304" pitchFamily="18" charset="0"/>
              </a:rPr>
              <a:t> psychology lab in Leipzig, German</a:t>
            </a:r>
          </a:p>
          <a:p>
            <a:r>
              <a:rPr lang="en-GB" dirty="0">
                <a:latin typeface="Times New Roman" panose="02020603050405020304" pitchFamily="18" charset="0"/>
                <a:cs typeface="Times New Roman" panose="02020603050405020304" pitchFamily="18" charset="0"/>
              </a:rPr>
              <a:t>Late 19th century → Psychology becomes a </a:t>
            </a:r>
            <a:r>
              <a:rPr lang="en-GB" b="1" dirty="0">
                <a:latin typeface="Times New Roman" panose="02020603050405020304" pitchFamily="18" charset="0"/>
                <a:cs typeface="Times New Roman" panose="02020603050405020304" pitchFamily="18" charset="0"/>
              </a:rPr>
              <a:t>scientific discipline</a:t>
            </a:r>
          </a:p>
          <a:p>
            <a:r>
              <a:rPr lang="en-GB" dirty="0">
                <a:latin typeface="Times New Roman" panose="02020603050405020304" pitchFamily="18" charset="0"/>
                <a:cs typeface="Times New Roman" panose="02020603050405020304" pitchFamily="18" charset="0"/>
              </a:rPr>
              <a:t>Focus on </a:t>
            </a:r>
            <a:r>
              <a:rPr lang="en-GB" b="1" dirty="0">
                <a:latin typeface="Times New Roman" panose="02020603050405020304" pitchFamily="18" charset="0"/>
                <a:cs typeface="Times New Roman" panose="02020603050405020304" pitchFamily="18" charset="0"/>
              </a:rPr>
              <a:t>measurement, observation, and experiment</a:t>
            </a:r>
          </a:p>
          <a:p>
            <a:r>
              <a:rPr lang="en-GB" dirty="0">
                <a:latin typeface="Times New Roman" panose="02020603050405020304" pitchFamily="18" charset="0"/>
                <a:cs typeface="Times New Roman" panose="02020603050405020304" pitchFamily="18" charset="0"/>
              </a:rPr>
              <a:t>Studied the structure of consciousness through </a:t>
            </a:r>
            <a:r>
              <a:rPr lang="en-GB" b="1" dirty="0">
                <a:latin typeface="Times New Roman" panose="02020603050405020304" pitchFamily="18" charset="0"/>
                <a:cs typeface="Times New Roman" panose="02020603050405020304" pitchFamily="18" charset="0"/>
              </a:rPr>
              <a:t>introspection</a:t>
            </a:r>
          </a:p>
          <a:p>
            <a:pPr marL="0" indent="0">
              <a:buNone/>
            </a:pPr>
            <a:endParaRPr lang="en-GB" dirty="0"/>
          </a:p>
        </p:txBody>
      </p:sp>
      <p:pic>
        <p:nvPicPr>
          <p:cNvPr id="11" name="Picture 10">
            <a:extLst>
              <a:ext uri="{FF2B5EF4-FFF2-40B4-BE49-F238E27FC236}">
                <a16:creationId xmlns:a16="http://schemas.microsoft.com/office/drawing/2014/main" id="{D57D7C72-E14C-165D-3B43-0E83F933E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82" y="4597825"/>
            <a:ext cx="1604185" cy="2160000"/>
          </a:xfrm>
          <a:prstGeom prst="rect">
            <a:avLst/>
          </a:prstGeom>
        </p:spPr>
      </p:pic>
      <p:pic>
        <p:nvPicPr>
          <p:cNvPr id="13" name="Picture 12">
            <a:extLst>
              <a:ext uri="{FF2B5EF4-FFF2-40B4-BE49-F238E27FC236}">
                <a16:creationId xmlns:a16="http://schemas.microsoft.com/office/drawing/2014/main" id="{CFABDC46-A7EA-1DCB-E019-F90EAD3AD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67" y="4340974"/>
            <a:ext cx="4887110" cy="2416851"/>
          </a:xfrm>
          <a:prstGeom prst="rect">
            <a:avLst/>
          </a:prstGeom>
        </p:spPr>
      </p:pic>
    </p:spTree>
    <p:extLst>
      <p:ext uri="{BB962C8B-B14F-4D97-AF65-F5344CB8AC3E}">
        <p14:creationId xmlns:p14="http://schemas.microsoft.com/office/powerpoint/2010/main" val="3230482715"/>
      </p:ext>
    </p:extLst>
  </p:cSld>
  <p:clrMapOvr>
    <a:masterClrMapping/>
  </p:clrMapOvr>
  <p:transition>
    <p:fade/>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fornian FB"/>
        <a:ea typeface=""/>
        <a:cs typeface=""/>
      </a:majorFont>
      <a:minorFont>
        <a:latin typeface="Californian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870</TotalTime>
  <Words>1012</Words>
  <Application>Microsoft Office PowerPoint</Application>
  <PresentationFormat>Widescreen</PresentationFormat>
  <Paragraphs>127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1_Default Design</vt:lpstr>
      <vt:lpstr> History and schools of Psychology  UAPY102</vt:lpstr>
      <vt:lpstr>Learning Outcomes</vt:lpstr>
      <vt:lpstr>Timeline of Psychology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Philosophical Roots</vt:lpstr>
      <vt:lpstr>Major Schools</vt:lpstr>
      <vt:lpstr>1. Structuralism </vt:lpstr>
      <vt:lpstr>PowerPoint Presentation</vt:lpstr>
      <vt:lpstr>Criticisms </vt:lpstr>
      <vt:lpstr>Functionalism </vt:lpstr>
      <vt:lpstr>PowerPoint Presentation</vt:lpstr>
      <vt:lpstr>PowerPoint Presentation</vt:lpstr>
      <vt:lpstr>Criticisms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History and schools of Psychology  UAPY102</dc:title>
  <dc:creator>DP Wimalasiri</dc:creator>
  <cp:lastModifiedBy>Deshani Pravishna</cp:lastModifiedBy>
  <cp:revision>36</cp:revision>
  <dcterms:created xsi:type="dcterms:W3CDTF">2025-10-07T13:37:59Z</dcterms:created>
  <dcterms:modified xsi:type="dcterms:W3CDTF">2025-11-03T16:14:58Z</dcterms:modified>
</cp:coreProperties>
</file>