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26"/>
  </p:notesMasterIdLst>
  <p:sldIdLst>
    <p:sldId id="265" r:id="rId2"/>
    <p:sldId id="266" r:id="rId3"/>
    <p:sldId id="278" r:id="rId4"/>
    <p:sldId id="279" r:id="rId5"/>
    <p:sldId id="280" r:id="rId6"/>
    <p:sldId id="281" r:id="rId7"/>
    <p:sldId id="282" r:id="rId8"/>
    <p:sldId id="283" r:id="rId9"/>
    <p:sldId id="284" r:id="rId10"/>
    <p:sldId id="288" r:id="rId11"/>
    <p:sldId id="285" r:id="rId12"/>
    <p:sldId id="286" r:id="rId13"/>
    <p:sldId id="287" r:id="rId14"/>
    <p:sldId id="289" r:id="rId15"/>
    <p:sldId id="299" r:id="rId16"/>
    <p:sldId id="290" r:id="rId17"/>
    <p:sldId id="291" r:id="rId18"/>
    <p:sldId id="292" r:id="rId19"/>
    <p:sldId id="293" r:id="rId20"/>
    <p:sldId id="294" r:id="rId21"/>
    <p:sldId id="295" r:id="rId22"/>
    <p:sldId id="296" r:id="rId23"/>
    <p:sldId id="297" r:id="rId24"/>
    <p:sldId id="298"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E5"/>
    <a:srgbClr val="CC9900"/>
    <a:srgbClr val="DDBA97"/>
    <a:srgbClr val="C68C52"/>
    <a:srgbClr val="996633"/>
    <a:srgbClr val="F2D582"/>
    <a:srgbClr val="BC9014"/>
    <a:srgbClr val="F4DC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60"/>
  </p:normalViewPr>
  <p:slideViewPr>
    <p:cSldViewPr snapToGrid="0" showGuides="1">
      <p:cViewPr>
        <p:scale>
          <a:sx n="83" d="100"/>
          <a:sy n="83" d="100"/>
        </p:scale>
        <p:origin x="61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BB090-D221-49FE-A79E-A3A46E2D0130}" type="datetimeFigureOut">
              <a:rPr lang="en-GB" smtClean="0"/>
              <a:t>03/11/2025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A0270-5759-40D2-890B-9774089E443B}" type="slidenum">
              <a:rPr lang="en-GB" smtClean="0"/>
              <a:t>‹#›</a:t>
            </a:fld>
            <a:endParaRPr lang="en-GB"/>
          </a:p>
        </p:txBody>
      </p:sp>
    </p:spTree>
    <p:extLst>
      <p:ext uri="{BB962C8B-B14F-4D97-AF65-F5344CB8AC3E}">
        <p14:creationId xmlns:p14="http://schemas.microsoft.com/office/powerpoint/2010/main" val="28295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6A0270-5759-40D2-890B-9774089E443B}" type="slidenum">
              <a:rPr lang="en-GB" smtClean="0"/>
              <a:t>9</a:t>
            </a:fld>
            <a:endParaRPr lang="en-GB"/>
          </a:p>
        </p:txBody>
      </p:sp>
    </p:spTree>
    <p:extLst>
      <p:ext uri="{BB962C8B-B14F-4D97-AF65-F5344CB8AC3E}">
        <p14:creationId xmlns:p14="http://schemas.microsoft.com/office/powerpoint/2010/main" val="106588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a:extLst>
              <a:ext uri="{FF2B5EF4-FFF2-40B4-BE49-F238E27FC236}">
                <a16:creationId xmlns:a16="http://schemas.microsoft.com/office/drawing/2014/main" id="{0191069D-A814-14FC-7F24-E56475695924}"/>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5" name="Rectangle 10">
            <a:extLst>
              <a:ext uri="{FF2B5EF4-FFF2-40B4-BE49-F238E27FC236}">
                <a16:creationId xmlns:a16="http://schemas.microsoft.com/office/drawing/2014/main" id="{B7DD52DC-6DDE-B656-B8D8-22799B73B6D7}"/>
              </a:ext>
            </a:extLst>
          </p:cNvPr>
          <p:cNvSpPr>
            <a:spLocks noGrp="1" noChangeArrowheads="1"/>
          </p:cNvSpPr>
          <p:nvPr>
            <p:ph type="ftr" sz="quarter" idx="11"/>
          </p:nvPr>
        </p:nvSpPr>
        <p:spPr>
          <a:ln/>
        </p:spPr>
        <p:txBody>
          <a:bodyPr/>
          <a:lstStyle>
            <a:lvl1pPr>
              <a:defRPr/>
            </a:lvl1pPr>
          </a:lstStyle>
          <a:p>
            <a:endParaRPr lang="en-GB"/>
          </a:p>
        </p:txBody>
      </p:sp>
      <p:sp>
        <p:nvSpPr>
          <p:cNvPr id="6" name="Rectangle 11">
            <a:extLst>
              <a:ext uri="{FF2B5EF4-FFF2-40B4-BE49-F238E27FC236}">
                <a16:creationId xmlns:a16="http://schemas.microsoft.com/office/drawing/2014/main" id="{D34C0FC6-594C-3A83-66D3-4727F8D45089}"/>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87034817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93F2DFA6-9172-27FC-4D1E-F31F5A5C9890}"/>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5" name="Rectangle 10">
            <a:extLst>
              <a:ext uri="{FF2B5EF4-FFF2-40B4-BE49-F238E27FC236}">
                <a16:creationId xmlns:a16="http://schemas.microsoft.com/office/drawing/2014/main" id="{9DB2D047-7568-3CAE-771D-33C0887B203E}"/>
              </a:ext>
            </a:extLst>
          </p:cNvPr>
          <p:cNvSpPr>
            <a:spLocks noGrp="1" noChangeArrowheads="1"/>
          </p:cNvSpPr>
          <p:nvPr>
            <p:ph type="ftr" sz="quarter" idx="11"/>
          </p:nvPr>
        </p:nvSpPr>
        <p:spPr>
          <a:ln/>
        </p:spPr>
        <p:txBody>
          <a:bodyPr/>
          <a:lstStyle>
            <a:lvl1pPr>
              <a:defRPr/>
            </a:lvl1pPr>
          </a:lstStyle>
          <a:p>
            <a:endParaRPr lang="en-GB"/>
          </a:p>
        </p:txBody>
      </p:sp>
      <p:sp>
        <p:nvSpPr>
          <p:cNvPr id="6" name="Rectangle 11">
            <a:extLst>
              <a:ext uri="{FF2B5EF4-FFF2-40B4-BE49-F238E27FC236}">
                <a16:creationId xmlns:a16="http://schemas.microsoft.com/office/drawing/2014/main" id="{599B06B5-671D-5776-0CCB-EFAE0889B8FC}"/>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41605463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0"/>
            <a:ext cx="2717800" cy="662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0"/>
            <a:ext cx="7950200" cy="662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C102A9C1-4B3C-FC13-87AC-215F0B5F6648}"/>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5" name="Rectangle 10">
            <a:extLst>
              <a:ext uri="{FF2B5EF4-FFF2-40B4-BE49-F238E27FC236}">
                <a16:creationId xmlns:a16="http://schemas.microsoft.com/office/drawing/2014/main" id="{3A6C44B4-F7D1-55EE-B7B9-8ACCB1227F92}"/>
              </a:ext>
            </a:extLst>
          </p:cNvPr>
          <p:cNvSpPr>
            <a:spLocks noGrp="1" noChangeArrowheads="1"/>
          </p:cNvSpPr>
          <p:nvPr>
            <p:ph type="ftr" sz="quarter" idx="11"/>
          </p:nvPr>
        </p:nvSpPr>
        <p:spPr>
          <a:ln/>
        </p:spPr>
        <p:txBody>
          <a:bodyPr/>
          <a:lstStyle>
            <a:lvl1pPr>
              <a:defRPr/>
            </a:lvl1pPr>
          </a:lstStyle>
          <a:p>
            <a:endParaRPr lang="en-GB"/>
          </a:p>
        </p:txBody>
      </p:sp>
      <p:sp>
        <p:nvSpPr>
          <p:cNvPr id="6" name="Rectangle 11">
            <a:extLst>
              <a:ext uri="{FF2B5EF4-FFF2-40B4-BE49-F238E27FC236}">
                <a16:creationId xmlns:a16="http://schemas.microsoft.com/office/drawing/2014/main" id="{BFDC605E-913D-104F-E532-062A0761B069}"/>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2059799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AE5DD37A-32A1-4E4B-7385-2DD1BD1FE4F0}"/>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5" name="Rectangle 10">
            <a:extLst>
              <a:ext uri="{FF2B5EF4-FFF2-40B4-BE49-F238E27FC236}">
                <a16:creationId xmlns:a16="http://schemas.microsoft.com/office/drawing/2014/main" id="{C2094FD6-D5AD-336D-E57A-F4BD778BBD18}"/>
              </a:ext>
            </a:extLst>
          </p:cNvPr>
          <p:cNvSpPr>
            <a:spLocks noGrp="1" noChangeArrowheads="1"/>
          </p:cNvSpPr>
          <p:nvPr>
            <p:ph type="ftr" sz="quarter" idx="11"/>
          </p:nvPr>
        </p:nvSpPr>
        <p:spPr>
          <a:ln/>
        </p:spPr>
        <p:txBody>
          <a:bodyPr/>
          <a:lstStyle>
            <a:lvl1pPr>
              <a:defRPr/>
            </a:lvl1pPr>
          </a:lstStyle>
          <a:p>
            <a:endParaRPr lang="en-GB"/>
          </a:p>
        </p:txBody>
      </p:sp>
      <p:sp>
        <p:nvSpPr>
          <p:cNvPr id="6" name="Rectangle 11">
            <a:extLst>
              <a:ext uri="{FF2B5EF4-FFF2-40B4-BE49-F238E27FC236}">
                <a16:creationId xmlns:a16="http://schemas.microsoft.com/office/drawing/2014/main" id="{8FF5A152-7738-2362-B5D5-846B74A0F667}"/>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36432658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6A162A32-514C-D57B-1304-2A1FCB7EA0DF}"/>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5" name="Rectangle 10">
            <a:extLst>
              <a:ext uri="{FF2B5EF4-FFF2-40B4-BE49-F238E27FC236}">
                <a16:creationId xmlns:a16="http://schemas.microsoft.com/office/drawing/2014/main" id="{EC86F507-C313-FB47-279B-1A04579BAAAF}"/>
              </a:ext>
            </a:extLst>
          </p:cNvPr>
          <p:cNvSpPr>
            <a:spLocks noGrp="1" noChangeArrowheads="1"/>
          </p:cNvSpPr>
          <p:nvPr>
            <p:ph type="ftr" sz="quarter" idx="11"/>
          </p:nvPr>
        </p:nvSpPr>
        <p:spPr>
          <a:ln/>
        </p:spPr>
        <p:txBody>
          <a:bodyPr/>
          <a:lstStyle>
            <a:lvl1pPr>
              <a:defRPr/>
            </a:lvl1pPr>
          </a:lstStyle>
          <a:p>
            <a:endParaRPr lang="en-GB"/>
          </a:p>
        </p:txBody>
      </p:sp>
      <p:sp>
        <p:nvSpPr>
          <p:cNvPr id="6" name="Rectangle 11">
            <a:extLst>
              <a:ext uri="{FF2B5EF4-FFF2-40B4-BE49-F238E27FC236}">
                <a16:creationId xmlns:a16="http://schemas.microsoft.com/office/drawing/2014/main" id="{AD383E5D-526B-96D8-D04F-E56779DAB635}"/>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34622968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143000"/>
            <a:ext cx="5334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54800" y="1143000"/>
            <a:ext cx="5334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CEE09799-F0B5-7106-F2A0-E04345CDA72B}"/>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6" name="Rectangle 10">
            <a:extLst>
              <a:ext uri="{FF2B5EF4-FFF2-40B4-BE49-F238E27FC236}">
                <a16:creationId xmlns:a16="http://schemas.microsoft.com/office/drawing/2014/main" id="{AE03D4FC-A80A-D3F3-7448-B3C64E6B37D4}"/>
              </a:ext>
            </a:extLst>
          </p:cNvPr>
          <p:cNvSpPr>
            <a:spLocks noGrp="1" noChangeArrowheads="1"/>
          </p:cNvSpPr>
          <p:nvPr>
            <p:ph type="ftr" sz="quarter" idx="11"/>
          </p:nvPr>
        </p:nvSpPr>
        <p:spPr>
          <a:ln/>
        </p:spPr>
        <p:txBody>
          <a:bodyPr/>
          <a:lstStyle>
            <a:lvl1pPr>
              <a:defRPr/>
            </a:lvl1pPr>
          </a:lstStyle>
          <a:p>
            <a:endParaRPr lang="en-GB"/>
          </a:p>
        </p:txBody>
      </p:sp>
      <p:sp>
        <p:nvSpPr>
          <p:cNvPr id="7" name="Rectangle 11">
            <a:extLst>
              <a:ext uri="{FF2B5EF4-FFF2-40B4-BE49-F238E27FC236}">
                <a16:creationId xmlns:a16="http://schemas.microsoft.com/office/drawing/2014/main" id="{C6F791EC-2548-2882-3F15-ED65AEBAEEF6}"/>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22752642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29F7577B-648F-3CD5-3C66-4556872CFE1B}"/>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8" name="Rectangle 10">
            <a:extLst>
              <a:ext uri="{FF2B5EF4-FFF2-40B4-BE49-F238E27FC236}">
                <a16:creationId xmlns:a16="http://schemas.microsoft.com/office/drawing/2014/main" id="{5ED80003-F018-AAF0-98C5-3523E61058D0}"/>
              </a:ext>
            </a:extLst>
          </p:cNvPr>
          <p:cNvSpPr>
            <a:spLocks noGrp="1" noChangeArrowheads="1"/>
          </p:cNvSpPr>
          <p:nvPr>
            <p:ph type="ftr" sz="quarter" idx="11"/>
          </p:nvPr>
        </p:nvSpPr>
        <p:spPr>
          <a:ln/>
        </p:spPr>
        <p:txBody>
          <a:bodyPr/>
          <a:lstStyle>
            <a:lvl1pPr>
              <a:defRPr/>
            </a:lvl1pPr>
          </a:lstStyle>
          <a:p>
            <a:endParaRPr lang="en-GB"/>
          </a:p>
        </p:txBody>
      </p:sp>
      <p:sp>
        <p:nvSpPr>
          <p:cNvPr id="9" name="Rectangle 11">
            <a:extLst>
              <a:ext uri="{FF2B5EF4-FFF2-40B4-BE49-F238E27FC236}">
                <a16:creationId xmlns:a16="http://schemas.microsoft.com/office/drawing/2014/main" id="{E97B774E-AFB5-B557-B2C5-40BD9B9910BC}"/>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8127309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7904BCCA-E0D5-EF97-045F-DDCD9B3DCA0A}"/>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4" name="Rectangle 10">
            <a:extLst>
              <a:ext uri="{FF2B5EF4-FFF2-40B4-BE49-F238E27FC236}">
                <a16:creationId xmlns:a16="http://schemas.microsoft.com/office/drawing/2014/main" id="{82B7C256-4753-42CD-67C0-6286A0954060}"/>
              </a:ext>
            </a:extLst>
          </p:cNvPr>
          <p:cNvSpPr>
            <a:spLocks noGrp="1" noChangeArrowheads="1"/>
          </p:cNvSpPr>
          <p:nvPr>
            <p:ph type="ftr" sz="quarter" idx="11"/>
          </p:nvPr>
        </p:nvSpPr>
        <p:spPr>
          <a:ln/>
        </p:spPr>
        <p:txBody>
          <a:bodyPr/>
          <a:lstStyle>
            <a:lvl1pPr>
              <a:defRPr/>
            </a:lvl1pPr>
          </a:lstStyle>
          <a:p>
            <a:endParaRPr lang="en-GB"/>
          </a:p>
        </p:txBody>
      </p:sp>
      <p:sp>
        <p:nvSpPr>
          <p:cNvPr id="5" name="Rectangle 11">
            <a:extLst>
              <a:ext uri="{FF2B5EF4-FFF2-40B4-BE49-F238E27FC236}">
                <a16:creationId xmlns:a16="http://schemas.microsoft.com/office/drawing/2014/main" id="{9095516C-E1E6-6755-0FF5-7F5B4B88B403}"/>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35707578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D1D4260-9B06-B88D-E968-7FD7411ED2F2}"/>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3" name="Rectangle 10">
            <a:extLst>
              <a:ext uri="{FF2B5EF4-FFF2-40B4-BE49-F238E27FC236}">
                <a16:creationId xmlns:a16="http://schemas.microsoft.com/office/drawing/2014/main" id="{B94B4006-0F82-B4D6-A656-560187659EED}"/>
              </a:ext>
            </a:extLst>
          </p:cNvPr>
          <p:cNvSpPr>
            <a:spLocks noGrp="1" noChangeArrowheads="1"/>
          </p:cNvSpPr>
          <p:nvPr>
            <p:ph type="ftr" sz="quarter" idx="11"/>
          </p:nvPr>
        </p:nvSpPr>
        <p:spPr>
          <a:ln/>
        </p:spPr>
        <p:txBody>
          <a:bodyPr/>
          <a:lstStyle>
            <a:lvl1pPr>
              <a:defRPr/>
            </a:lvl1pPr>
          </a:lstStyle>
          <a:p>
            <a:endParaRPr lang="en-GB"/>
          </a:p>
        </p:txBody>
      </p:sp>
      <p:sp>
        <p:nvSpPr>
          <p:cNvPr id="4" name="Rectangle 11">
            <a:extLst>
              <a:ext uri="{FF2B5EF4-FFF2-40B4-BE49-F238E27FC236}">
                <a16:creationId xmlns:a16="http://schemas.microsoft.com/office/drawing/2014/main" id="{9DB9D87A-8E62-FE09-1545-EDB55C7682C7}"/>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40160114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8687D2AC-EA18-BCB9-1F39-43B72405BEA1}"/>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6" name="Rectangle 10">
            <a:extLst>
              <a:ext uri="{FF2B5EF4-FFF2-40B4-BE49-F238E27FC236}">
                <a16:creationId xmlns:a16="http://schemas.microsoft.com/office/drawing/2014/main" id="{20932E40-6A75-AF3A-C3CA-E29DFCA610B6}"/>
              </a:ext>
            </a:extLst>
          </p:cNvPr>
          <p:cNvSpPr>
            <a:spLocks noGrp="1" noChangeArrowheads="1"/>
          </p:cNvSpPr>
          <p:nvPr>
            <p:ph type="ftr" sz="quarter" idx="11"/>
          </p:nvPr>
        </p:nvSpPr>
        <p:spPr>
          <a:ln/>
        </p:spPr>
        <p:txBody>
          <a:bodyPr/>
          <a:lstStyle>
            <a:lvl1pPr>
              <a:defRPr/>
            </a:lvl1pPr>
          </a:lstStyle>
          <a:p>
            <a:endParaRPr lang="en-GB"/>
          </a:p>
        </p:txBody>
      </p:sp>
      <p:sp>
        <p:nvSpPr>
          <p:cNvPr id="7" name="Rectangle 11">
            <a:extLst>
              <a:ext uri="{FF2B5EF4-FFF2-40B4-BE49-F238E27FC236}">
                <a16:creationId xmlns:a16="http://schemas.microsoft.com/office/drawing/2014/main" id="{532DC222-F57F-812B-7680-174C86ECBFD6}"/>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397563454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C14D03F0-D17A-4EB7-ECB7-D64B33ADA430}"/>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6" name="Rectangle 10">
            <a:extLst>
              <a:ext uri="{FF2B5EF4-FFF2-40B4-BE49-F238E27FC236}">
                <a16:creationId xmlns:a16="http://schemas.microsoft.com/office/drawing/2014/main" id="{D9378036-0FE7-221A-CF4E-FFEEBCABE827}"/>
              </a:ext>
            </a:extLst>
          </p:cNvPr>
          <p:cNvSpPr>
            <a:spLocks noGrp="1" noChangeArrowheads="1"/>
          </p:cNvSpPr>
          <p:nvPr>
            <p:ph type="ftr" sz="quarter" idx="11"/>
          </p:nvPr>
        </p:nvSpPr>
        <p:spPr>
          <a:ln/>
        </p:spPr>
        <p:txBody>
          <a:bodyPr/>
          <a:lstStyle>
            <a:lvl1pPr>
              <a:defRPr/>
            </a:lvl1pPr>
          </a:lstStyle>
          <a:p>
            <a:endParaRPr lang="en-GB"/>
          </a:p>
        </p:txBody>
      </p:sp>
      <p:sp>
        <p:nvSpPr>
          <p:cNvPr id="7" name="Rectangle 11">
            <a:extLst>
              <a:ext uri="{FF2B5EF4-FFF2-40B4-BE49-F238E27FC236}">
                <a16:creationId xmlns:a16="http://schemas.microsoft.com/office/drawing/2014/main" id="{FF68671F-3D31-A83D-D370-D9A97460605D}"/>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39516958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34DE1A3E-5E2E-1900-C1F3-0C4B660172AC}"/>
              </a:ext>
            </a:extLst>
          </p:cNvPr>
          <p:cNvSpPr>
            <a:spLocks noGrp="1" noChangeArrowheads="1"/>
          </p:cNvSpPr>
          <p:nvPr>
            <p:ph type="title"/>
          </p:nvPr>
        </p:nvSpPr>
        <p:spPr bwMode="auto">
          <a:xfrm>
            <a:off x="1117600" y="0"/>
            <a:ext cx="1046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8">
            <a:extLst>
              <a:ext uri="{FF2B5EF4-FFF2-40B4-BE49-F238E27FC236}">
                <a16:creationId xmlns:a16="http://schemas.microsoft.com/office/drawing/2014/main" id="{596EEAA8-DC6C-E1BC-1C5B-4DED660A2300}"/>
              </a:ext>
            </a:extLst>
          </p:cNvPr>
          <p:cNvSpPr>
            <a:spLocks noGrp="1" noChangeArrowheads="1"/>
          </p:cNvSpPr>
          <p:nvPr>
            <p:ph type="body" idx="1"/>
          </p:nvPr>
        </p:nvSpPr>
        <p:spPr bwMode="auto">
          <a:xfrm>
            <a:off x="1117600" y="1143000"/>
            <a:ext cx="10871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a:extLst>
              <a:ext uri="{FF2B5EF4-FFF2-40B4-BE49-F238E27FC236}">
                <a16:creationId xmlns:a16="http://schemas.microsoft.com/office/drawing/2014/main" id="{F4C8DB93-6349-838F-6D65-8DDE378C16C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fld id="{84752718-9929-48D0-8956-3D967B788E5B}" type="datetimeFigureOut">
              <a:rPr lang="en-GB" smtClean="0"/>
              <a:t>03/11/2025</a:t>
            </a:fld>
            <a:endParaRPr lang="en-GB"/>
          </a:p>
        </p:txBody>
      </p:sp>
      <p:sp>
        <p:nvSpPr>
          <p:cNvPr id="1034" name="Rectangle 10">
            <a:extLst>
              <a:ext uri="{FF2B5EF4-FFF2-40B4-BE49-F238E27FC236}">
                <a16:creationId xmlns:a16="http://schemas.microsoft.com/office/drawing/2014/main" id="{CAEE1C3C-794A-71DC-D567-136CA62B311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GB"/>
          </a:p>
        </p:txBody>
      </p:sp>
      <p:sp>
        <p:nvSpPr>
          <p:cNvPr id="1035" name="Rectangle 11">
            <a:extLst>
              <a:ext uri="{FF2B5EF4-FFF2-40B4-BE49-F238E27FC236}">
                <a16:creationId xmlns:a16="http://schemas.microsoft.com/office/drawing/2014/main" id="{8EA141CC-096E-9DCE-7DF8-74829FD6DF2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679AA30-C340-4EF5-A2A4-8734A57647F3}" type="slidenum">
              <a:rPr lang="en-GB" smtClean="0"/>
              <a:t>‹#›</a:t>
            </a:fld>
            <a:endParaRPr lang="en-GB"/>
          </a:p>
        </p:txBody>
      </p:sp>
      <p:cxnSp>
        <p:nvCxnSpPr>
          <p:cNvPr id="1031" name="AutoShape 19">
            <a:extLst>
              <a:ext uri="{FF2B5EF4-FFF2-40B4-BE49-F238E27FC236}">
                <a16:creationId xmlns:a16="http://schemas.microsoft.com/office/drawing/2014/main" id="{B0F24AAD-A93C-3ACF-D57F-21A8E2F93541}"/>
              </a:ext>
            </a:extLst>
          </p:cNvPr>
          <p:cNvCxnSpPr>
            <a:cxnSpLocks noChangeShapeType="1"/>
          </p:cNvCxnSpPr>
          <p:nvPr/>
        </p:nvCxnSpPr>
        <p:spPr bwMode="auto">
          <a:xfrm rot="5400000" flipV="1">
            <a:off x="813065" y="-119328"/>
            <a:ext cx="1588" cy="2117"/>
          </a:xfrm>
          <a:prstGeom prst="curvedConnector3">
            <a:avLst>
              <a:gd name="adj1" fmla="val -6900000"/>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8142672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fade/>
  </p:transition>
  <p:txStyles>
    <p:titleStyle>
      <a:lvl1pPr algn="ctr" rtl="0" eaLnBrk="1" fontAlgn="base" hangingPunct="1">
        <a:spcBef>
          <a:spcPct val="0"/>
        </a:spcBef>
        <a:spcAft>
          <a:spcPct val="0"/>
        </a:spcAft>
        <a:defRPr sz="4400">
          <a:solidFill>
            <a:srgbClr val="2D2D8A"/>
          </a:solidFill>
          <a:latin typeface="+mj-lt"/>
          <a:ea typeface="+mj-ea"/>
          <a:cs typeface="+mj-cs"/>
        </a:defRPr>
      </a:lvl1pPr>
      <a:lvl2pPr algn="ctr" rtl="0" eaLnBrk="1" fontAlgn="base" hangingPunct="1">
        <a:spcBef>
          <a:spcPct val="0"/>
        </a:spcBef>
        <a:spcAft>
          <a:spcPct val="0"/>
        </a:spcAft>
        <a:defRPr sz="4400">
          <a:solidFill>
            <a:srgbClr val="2D2D8A"/>
          </a:solidFill>
          <a:latin typeface="Californian FB" pitchFamily="18" charset="0"/>
        </a:defRPr>
      </a:lvl2pPr>
      <a:lvl3pPr algn="ctr" rtl="0" eaLnBrk="1" fontAlgn="base" hangingPunct="1">
        <a:spcBef>
          <a:spcPct val="0"/>
        </a:spcBef>
        <a:spcAft>
          <a:spcPct val="0"/>
        </a:spcAft>
        <a:defRPr sz="4400">
          <a:solidFill>
            <a:srgbClr val="2D2D8A"/>
          </a:solidFill>
          <a:latin typeface="Californian FB" pitchFamily="18" charset="0"/>
        </a:defRPr>
      </a:lvl3pPr>
      <a:lvl4pPr algn="ctr" rtl="0" eaLnBrk="1" fontAlgn="base" hangingPunct="1">
        <a:spcBef>
          <a:spcPct val="0"/>
        </a:spcBef>
        <a:spcAft>
          <a:spcPct val="0"/>
        </a:spcAft>
        <a:defRPr sz="4400">
          <a:solidFill>
            <a:srgbClr val="2D2D8A"/>
          </a:solidFill>
          <a:latin typeface="Californian FB" pitchFamily="18" charset="0"/>
        </a:defRPr>
      </a:lvl4pPr>
      <a:lvl5pPr algn="ctr" rtl="0" eaLnBrk="1" fontAlgn="base" hangingPunct="1">
        <a:spcBef>
          <a:spcPct val="0"/>
        </a:spcBef>
        <a:spcAft>
          <a:spcPct val="0"/>
        </a:spcAft>
        <a:defRPr sz="4400">
          <a:solidFill>
            <a:srgbClr val="2D2D8A"/>
          </a:solidFill>
          <a:latin typeface="Californian FB" pitchFamily="18" charset="0"/>
        </a:defRPr>
      </a:lvl5pPr>
      <a:lvl6pPr marL="457200" algn="ctr" rtl="0" eaLnBrk="1" fontAlgn="base" hangingPunct="1">
        <a:spcBef>
          <a:spcPct val="0"/>
        </a:spcBef>
        <a:spcAft>
          <a:spcPct val="0"/>
        </a:spcAft>
        <a:defRPr sz="4400">
          <a:solidFill>
            <a:schemeClr val="tx2"/>
          </a:solidFill>
          <a:latin typeface="Californian FB" pitchFamily="18" charset="0"/>
        </a:defRPr>
      </a:lvl6pPr>
      <a:lvl7pPr marL="914400" algn="ctr" rtl="0" eaLnBrk="1" fontAlgn="base" hangingPunct="1">
        <a:spcBef>
          <a:spcPct val="0"/>
        </a:spcBef>
        <a:spcAft>
          <a:spcPct val="0"/>
        </a:spcAft>
        <a:defRPr sz="4400">
          <a:solidFill>
            <a:schemeClr val="tx2"/>
          </a:solidFill>
          <a:latin typeface="Californian FB" pitchFamily="18" charset="0"/>
        </a:defRPr>
      </a:lvl7pPr>
      <a:lvl8pPr marL="1371600" algn="ctr" rtl="0" eaLnBrk="1" fontAlgn="base" hangingPunct="1">
        <a:spcBef>
          <a:spcPct val="0"/>
        </a:spcBef>
        <a:spcAft>
          <a:spcPct val="0"/>
        </a:spcAft>
        <a:defRPr sz="4400">
          <a:solidFill>
            <a:schemeClr val="tx2"/>
          </a:solidFill>
          <a:latin typeface="Californian FB" pitchFamily="18" charset="0"/>
        </a:defRPr>
      </a:lvl8pPr>
      <a:lvl9pPr marL="1828800" algn="ctr" rtl="0" eaLnBrk="1" fontAlgn="base" hangingPunct="1">
        <a:spcBef>
          <a:spcPct val="0"/>
        </a:spcBef>
        <a:spcAft>
          <a:spcPct val="0"/>
        </a:spcAft>
        <a:defRPr sz="4400">
          <a:solidFill>
            <a:schemeClr val="tx2"/>
          </a:solidFill>
          <a:latin typeface="Californian FB" pitchFamily="18" charset="0"/>
        </a:defRPr>
      </a:lvl9pPr>
    </p:titleStyle>
    <p:bodyStyle>
      <a:lvl1pPr marL="342900" indent="-342900" algn="l" rtl="0" eaLnBrk="1" fontAlgn="base" hangingPunct="1">
        <a:spcBef>
          <a:spcPct val="20000"/>
        </a:spcBef>
        <a:spcAft>
          <a:spcPct val="0"/>
        </a:spcAft>
        <a:buSzPct val="70000"/>
        <a:buBlip>
          <a:blip r:embed="rId14"/>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Californian FB" panose="0207040306080B030204" pitchFamily="18" charset="0"/>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SzPct val="80000"/>
        <a:buFont typeface="Californian FB" panose="0207040306080B030204" pitchFamily="18" charset="0"/>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80000"/>
        <a:buFont typeface="Californian FB" panose="0207040306080B030204" pitchFamily="18" charset="0"/>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SzPct val="80000"/>
        <a:buFont typeface="Californian FB" panose="0207040306080B030204" pitchFamily="18" charset="0"/>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SzPct val="80000"/>
        <a:buFont typeface="Californian FB" pitchFamily="18"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SzPct val="80000"/>
        <a:buFont typeface="Californian FB" pitchFamily="18"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80000"/>
        <a:buFont typeface="Californian FB" pitchFamily="18"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80000"/>
        <a:buFont typeface="Californian FB"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15F2-79A3-68DE-2D06-5F8A6395F1A1}"/>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Major Schools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97DD2F7-5569-F234-BB47-9A2F5D1956F5}"/>
              </a:ext>
            </a:extLst>
          </p:cNvPr>
          <p:cNvSpPr>
            <a:spLocks noGrp="1"/>
          </p:cNvSpPr>
          <p:nvPr>
            <p:ph idx="1"/>
          </p:nvPr>
        </p:nvSpPr>
        <p:spPr>
          <a:xfrm>
            <a:off x="845574" y="1143000"/>
            <a:ext cx="11143226" cy="5486400"/>
          </a:xfrm>
        </p:spPr>
        <p:txBody>
          <a:bodyPr>
            <a:normAutofit/>
          </a:bodyPr>
          <a:lstStyle/>
          <a:p>
            <a:pPr marL="514350" indent="-514350">
              <a:buAutoNum type="arabicPeriod"/>
            </a:pPr>
            <a:r>
              <a:rPr lang="en-GB" dirty="0">
                <a:latin typeface="Times New Roman" panose="02020603050405020304" pitchFamily="18" charset="0"/>
                <a:cs typeface="Times New Roman" panose="02020603050405020304" pitchFamily="18" charset="0"/>
              </a:rPr>
              <a:t>Structuralism</a:t>
            </a:r>
          </a:p>
          <a:p>
            <a:pPr marL="514350" indent="-514350">
              <a:buAutoNum type="arabicPeriod"/>
            </a:pPr>
            <a:r>
              <a:rPr lang="en-GB" dirty="0">
                <a:latin typeface="Times New Roman" panose="02020603050405020304" pitchFamily="18" charset="0"/>
                <a:cs typeface="Times New Roman" panose="02020603050405020304" pitchFamily="18" charset="0"/>
              </a:rPr>
              <a:t> Functionalism</a:t>
            </a:r>
          </a:p>
          <a:p>
            <a:pPr marL="514350" indent="-514350">
              <a:buAutoNum type="arabicPeriod"/>
            </a:pPr>
            <a:r>
              <a:rPr lang="en-GB" dirty="0">
                <a:latin typeface="Times New Roman" panose="02020603050405020304" pitchFamily="18" charset="0"/>
                <a:cs typeface="Times New Roman" panose="02020603050405020304" pitchFamily="18" charset="0"/>
              </a:rPr>
              <a:t> Gestalt Psychology</a:t>
            </a:r>
          </a:p>
          <a:p>
            <a:pPr marL="514350" indent="-514350">
              <a:buAutoNum type="arabicPeriod"/>
            </a:pPr>
            <a:r>
              <a:rPr lang="en-GB" dirty="0">
                <a:latin typeface="Times New Roman" panose="02020603050405020304" pitchFamily="18" charset="0"/>
                <a:cs typeface="Times New Roman" panose="02020603050405020304" pitchFamily="18" charset="0"/>
              </a:rPr>
              <a:t> Behaviourism </a:t>
            </a:r>
          </a:p>
          <a:p>
            <a:pPr marL="514350" indent="-514350">
              <a:buAutoNum type="arabicPeriod"/>
            </a:pPr>
            <a:r>
              <a:rPr lang="en-GB" dirty="0">
                <a:latin typeface="Times New Roman" panose="02020603050405020304" pitchFamily="18" charset="0"/>
                <a:cs typeface="Times New Roman" panose="02020603050405020304" pitchFamily="18" charset="0"/>
              </a:rPr>
              <a:t>Psychoanalysis</a:t>
            </a:r>
          </a:p>
          <a:p>
            <a:pPr marL="514350" indent="-514350">
              <a:buAutoNum type="arabicPeriod"/>
            </a:pPr>
            <a:r>
              <a:rPr lang="en-GB" dirty="0">
                <a:latin typeface="Times New Roman" panose="02020603050405020304" pitchFamily="18" charset="0"/>
                <a:cs typeface="Times New Roman" panose="02020603050405020304" pitchFamily="18" charset="0"/>
              </a:rPr>
              <a:t>Humanistic Psychology</a:t>
            </a:r>
          </a:p>
          <a:p>
            <a:pPr marL="514350" indent="-514350">
              <a:buAutoNum type="arabicPeriod"/>
            </a:pPr>
            <a:r>
              <a:rPr lang="en-GB" dirty="0">
                <a:latin typeface="Times New Roman" panose="02020603050405020304" pitchFamily="18" charset="0"/>
                <a:cs typeface="Times New Roman" panose="02020603050405020304" pitchFamily="18" charset="0"/>
              </a:rPr>
              <a:t>Cognitivism </a:t>
            </a:r>
          </a:p>
          <a:p>
            <a:pPr marL="514350" indent="-514350">
              <a:buAutoNum type="arabicPeriod"/>
            </a:pPr>
            <a:r>
              <a:rPr lang="en-GB" dirty="0">
                <a:latin typeface="Times New Roman" panose="02020603050405020304" pitchFamily="18" charset="0"/>
                <a:cs typeface="Times New Roman" panose="02020603050405020304" pitchFamily="18" charset="0"/>
              </a:rPr>
              <a:t>Biopsychology</a:t>
            </a:r>
          </a:p>
          <a:p>
            <a:pPr marL="514350" indent="-514350">
              <a:buAutoNum type="arabicPeriod"/>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494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B02E84-ED66-5849-58C8-A054AFCB68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2793" y="1001504"/>
            <a:ext cx="3817951" cy="4663844"/>
          </a:xfrm>
        </p:spPr>
      </p:pic>
      <p:pic>
        <p:nvPicPr>
          <p:cNvPr id="7" name="Picture 6">
            <a:extLst>
              <a:ext uri="{FF2B5EF4-FFF2-40B4-BE49-F238E27FC236}">
                <a16:creationId xmlns:a16="http://schemas.microsoft.com/office/drawing/2014/main" id="{D875619F-211C-F97C-E5CC-43CA74FBC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682" y="1007286"/>
            <a:ext cx="4450466" cy="4320914"/>
          </a:xfrm>
          <a:prstGeom prst="rect">
            <a:avLst/>
          </a:prstGeom>
        </p:spPr>
      </p:pic>
    </p:spTree>
    <p:extLst>
      <p:ext uri="{BB962C8B-B14F-4D97-AF65-F5344CB8AC3E}">
        <p14:creationId xmlns:p14="http://schemas.microsoft.com/office/powerpoint/2010/main" val="2523959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60B9-2864-8820-2D6F-4F82DD8AB02C}"/>
              </a:ext>
            </a:extLst>
          </p:cNvPr>
          <p:cNvSpPr>
            <a:spLocks noGrp="1"/>
          </p:cNvSpPr>
          <p:nvPr>
            <p:ph type="title"/>
          </p:nvPr>
        </p:nvSpPr>
        <p:spPr>
          <a:xfrm>
            <a:off x="812800" y="402771"/>
            <a:ext cx="10464800" cy="1143000"/>
          </a:xfrm>
        </p:spPr>
        <p:txBody>
          <a:bodyPr/>
          <a:lstStyle/>
          <a:p>
            <a:r>
              <a:rPr lang="en-GB" dirty="0"/>
              <a:t>Applications of Gestalt Psychology</a:t>
            </a:r>
            <a:br>
              <a:rPr lang="en-GB" dirty="0"/>
            </a:br>
            <a:endParaRPr lang="en-GB" dirty="0"/>
          </a:p>
        </p:txBody>
      </p:sp>
      <p:sp>
        <p:nvSpPr>
          <p:cNvPr id="3" name="Content Placeholder 2">
            <a:extLst>
              <a:ext uri="{FF2B5EF4-FFF2-40B4-BE49-F238E27FC236}">
                <a16:creationId xmlns:a16="http://schemas.microsoft.com/office/drawing/2014/main" id="{A7B7529C-DDE1-FBD5-A1E8-EB00C8814540}"/>
              </a:ext>
            </a:extLst>
          </p:cNvPr>
          <p:cNvSpPr>
            <a:spLocks noGrp="1"/>
          </p:cNvSpPr>
          <p:nvPr>
            <p:ph idx="1"/>
          </p:nvPr>
        </p:nvSpPr>
        <p:spPr>
          <a:xfrm>
            <a:off x="914400" y="1371600"/>
            <a:ext cx="10871200" cy="5486400"/>
          </a:xfrm>
        </p:spPr>
        <p:txBody>
          <a:bodyPr/>
          <a:lstStyle/>
          <a:p>
            <a:r>
              <a:rPr lang="en-US" dirty="0"/>
              <a:t>In design – advertising, web pages, packaging </a:t>
            </a:r>
          </a:p>
          <a:p>
            <a:r>
              <a:rPr lang="en-US" dirty="0"/>
              <a:t>In everyday perception </a:t>
            </a:r>
          </a:p>
          <a:p>
            <a:r>
              <a:rPr lang="en-US" dirty="0"/>
              <a:t>In psychology and counselling </a:t>
            </a:r>
            <a:endParaRPr lang="en-GB" dirty="0"/>
          </a:p>
        </p:txBody>
      </p:sp>
    </p:spTree>
    <p:extLst>
      <p:ext uri="{BB962C8B-B14F-4D97-AF65-F5344CB8AC3E}">
        <p14:creationId xmlns:p14="http://schemas.microsoft.com/office/powerpoint/2010/main" val="15399551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4CD4-9A65-65E0-65D1-8F7749FCBA53}"/>
              </a:ext>
            </a:extLst>
          </p:cNvPr>
          <p:cNvSpPr>
            <a:spLocks noGrp="1"/>
          </p:cNvSpPr>
          <p:nvPr>
            <p:ph type="title"/>
          </p:nvPr>
        </p:nvSpPr>
        <p:spPr/>
        <p:txBody>
          <a:bodyPr/>
          <a:lstStyle/>
          <a:p>
            <a:r>
              <a:rPr lang="en-GB" dirty="0"/>
              <a:t>Criticisms</a:t>
            </a:r>
          </a:p>
        </p:txBody>
      </p:sp>
      <p:sp>
        <p:nvSpPr>
          <p:cNvPr id="3" name="Content Placeholder 2">
            <a:extLst>
              <a:ext uri="{FF2B5EF4-FFF2-40B4-BE49-F238E27FC236}">
                <a16:creationId xmlns:a16="http://schemas.microsoft.com/office/drawing/2014/main" id="{7A39590E-F44F-220F-72A9-292273F37300}"/>
              </a:ext>
            </a:extLst>
          </p:cNvPr>
          <p:cNvSpPr>
            <a:spLocks noGrp="1"/>
          </p:cNvSpPr>
          <p:nvPr>
            <p:ph idx="1"/>
          </p:nvPr>
        </p:nvSpPr>
        <p:spPr/>
        <p:txBody>
          <a:bodyPr/>
          <a:lstStyle/>
          <a:p>
            <a:endParaRPr lang="en-GB" dirty="0"/>
          </a:p>
          <a:p>
            <a:r>
              <a:rPr lang="en-GB" dirty="0"/>
              <a:t>The Gestalt school largely faded by the 1940s. Two main reasons: After moving from Germany, the key figures couldn't train many PhDs; and new empirical findings (especially in neuroscience/cognitive science) challenged some of Gestalt’s assumptions. </a:t>
            </a:r>
          </a:p>
          <a:p>
            <a:r>
              <a:rPr lang="en-GB" dirty="0"/>
              <a:t>Nonetheless, many foundational questions about perception and awareness addressed by Gestalt theory continue to be relevant in modern psychology and neuroscience.</a:t>
            </a:r>
          </a:p>
        </p:txBody>
      </p:sp>
    </p:spTree>
    <p:extLst>
      <p:ext uri="{BB962C8B-B14F-4D97-AF65-F5344CB8AC3E}">
        <p14:creationId xmlns:p14="http://schemas.microsoft.com/office/powerpoint/2010/main" val="34151969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54D5-3ED4-3ABF-1AC7-47B1D448A3AC}"/>
              </a:ext>
            </a:extLst>
          </p:cNvPr>
          <p:cNvSpPr>
            <a:spLocks noGrp="1"/>
          </p:cNvSpPr>
          <p:nvPr>
            <p:ph type="title"/>
          </p:nvPr>
        </p:nvSpPr>
        <p:spPr/>
        <p:txBody>
          <a:bodyPr/>
          <a:lstStyle/>
          <a:p>
            <a:r>
              <a:rPr lang="en-US" dirty="0"/>
              <a:t>4.Behaviorism</a:t>
            </a:r>
            <a:endParaRPr lang="en-GB" dirty="0"/>
          </a:p>
        </p:txBody>
      </p:sp>
      <p:sp>
        <p:nvSpPr>
          <p:cNvPr id="3" name="Content Placeholder 2">
            <a:extLst>
              <a:ext uri="{FF2B5EF4-FFF2-40B4-BE49-F238E27FC236}">
                <a16:creationId xmlns:a16="http://schemas.microsoft.com/office/drawing/2014/main" id="{3CEEB8C3-640A-83DF-2BA4-B35DA8179D38}"/>
              </a:ext>
            </a:extLst>
          </p:cNvPr>
          <p:cNvSpPr>
            <a:spLocks noGrp="1"/>
          </p:cNvSpPr>
          <p:nvPr>
            <p:ph idx="1"/>
          </p:nvPr>
        </p:nvSpPr>
        <p:spPr/>
        <p:txBody>
          <a:bodyPr/>
          <a:lstStyle/>
          <a:p>
            <a:r>
              <a:rPr lang="en-GB" dirty="0"/>
              <a:t>Focuses on </a:t>
            </a:r>
            <a:r>
              <a:rPr lang="en-GB" i="1" dirty="0"/>
              <a:t>observable behaviour</a:t>
            </a:r>
            <a:r>
              <a:rPr lang="en-GB" dirty="0"/>
              <a:t>, not internal thoughts or feelings.</a:t>
            </a:r>
          </a:p>
          <a:p>
            <a:r>
              <a:rPr lang="en-GB" dirty="0"/>
              <a:t>It believes </a:t>
            </a:r>
            <a:r>
              <a:rPr lang="en-GB" dirty="0" err="1"/>
              <a:t>behavior</a:t>
            </a:r>
            <a:r>
              <a:rPr lang="en-GB" dirty="0"/>
              <a:t> can be </a:t>
            </a:r>
            <a:r>
              <a:rPr lang="en-GB" i="1" dirty="0"/>
              <a:t>measured, trained, and changed</a:t>
            </a:r>
            <a:r>
              <a:rPr lang="en-GB" dirty="0"/>
              <a:t>.</a:t>
            </a:r>
          </a:p>
          <a:p>
            <a:r>
              <a:rPr lang="en-GB" dirty="0"/>
              <a:t>Introduced by </a:t>
            </a:r>
            <a:r>
              <a:rPr lang="en-GB" b="1" dirty="0"/>
              <a:t>John B. Watson</a:t>
            </a:r>
            <a:r>
              <a:rPr lang="en-GB" dirty="0"/>
              <a:t> and developed further by </a:t>
            </a:r>
            <a:r>
              <a:rPr lang="en-GB" b="1" dirty="0"/>
              <a:t>B.F. Skinner</a:t>
            </a:r>
            <a:r>
              <a:rPr lang="en-GB" dirty="0"/>
              <a:t>.</a:t>
            </a:r>
          </a:p>
          <a:p>
            <a:r>
              <a:rPr lang="en-GB" dirty="0"/>
              <a:t>Psychology should study </a:t>
            </a:r>
            <a:r>
              <a:rPr lang="en-GB" dirty="0" err="1"/>
              <a:t>behavior</a:t>
            </a:r>
            <a:r>
              <a:rPr lang="en-GB" dirty="0"/>
              <a:t> that can be observed and measured.</a:t>
            </a:r>
          </a:p>
          <a:p>
            <a:r>
              <a:rPr lang="en-GB" dirty="0"/>
              <a:t>Learning occurs through </a:t>
            </a:r>
            <a:r>
              <a:rPr lang="en-GB" b="1" dirty="0"/>
              <a:t>conditioning</a:t>
            </a:r>
            <a:r>
              <a:rPr lang="en-GB" dirty="0"/>
              <a:t>.</a:t>
            </a:r>
          </a:p>
          <a:p>
            <a:r>
              <a:rPr lang="en-GB" dirty="0" err="1"/>
              <a:t>Behavior</a:t>
            </a:r>
            <a:r>
              <a:rPr lang="en-GB" dirty="0"/>
              <a:t> is a result of </a:t>
            </a:r>
            <a:r>
              <a:rPr lang="en-GB" b="1" dirty="0"/>
              <a:t>stimulus → response</a:t>
            </a:r>
            <a:r>
              <a:rPr lang="en-GB" dirty="0"/>
              <a:t> connections.</a:t>
            </a:r>
          </a:p>
          <a:p>
            <a:endParaRPr lang="en-GB" dirty="0"/>
          </a:p>
        </p:txBody>
      </p:sp>
    </p:spTree>
    <p:extLst>
      <p:ext uri="{BB962C8B-B14F-4D97-AF65-F5344CB8AC3E}">
        <p14:creationId xmlns:p14="http://schemas.microsoft.com/office/powerpoint/2010/main" val="31419085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08DE-18FF-9CD7-9E6F-7ED08E96B1A6}"/>
              </a:ext>
            </a:extLst>
          </p:cNvPr>
          <p:cNvSpPr>
            <a:spLocks noGrp="1"/>
          </p:cNvSpPr>
          <p:nvPr>
            <p:ph type="title"/>
          </p:nvPr>
        </p:nvSpPr>
        <p:spPr/>
        <p:txBody>
          <a:bodyPr/>
          <a:lstStyle/>
          <a:p>
            <a:r>
              <a:rPr lang="en-GB" dirty="0"/>
              <a:t>John B. Watson (1878–1958)</a:t>
            </a:r>
          </a:p>
        </p:txBody>
      </p:sp>
      <p:sp>
        <p:nvSpPr>
          <p:cNvPr id="3" name="Content Placeholder 2">
            <a:extLst>
              <a:ext uri="{FF2B5EF4-FFF2-40B4-BE49-F238E27FC236}">
                <a16:creationId xmlns:a16="http://schemas.microsoft.com/office/drawing/2014/main" id="{1CC7683F-2EFC-E6E2-3754-FDDEB8D9D675}"/>
              </a:ext>
            </a:extLst>
          </p:cNvPr>
          <p:cNvSpPr>
            <a:spLocks noGrp="1"/>
          </p:cNvSpPr>
          <p:nvPr>
            <p:ph idx="1"/>
          </p:nvPr>
        </p:nvSpPr>
        <p:spPr/>
        <p:txBody>
          <a:bodyPr/>
          <a:lstStyle/>
          <a:p>
            <a:r>
              <a:rPr lang="en-GB" dirty="0"/>
              <a:t>Founder of </a:t>
            </a:r>
            <a:r>
              <a:rPr lang="en-GB" dirty="0" err="1"/>
              <a:t>Behaviorism</a:t>
            </a:r>
            <a:r>
              <a:rPr lang="en-GB" dirty="0"/>
              <a:t>.</a:t>
            </a:r>
          </a:p>
          <a:p>
            <a:r>
              <a:rPr lang="en-GB" dirty="0"/>
              <a:t>Rejected introspection and focused only on what can be observed.</a:t>
            </a:r>
          </a:p>
          <a:p>
            <a:r>
              <a:rPr lang="en-GB" dirty="0"/>
              <a:t>Famous Experiment: </a:t>
            </a:r>
            <a:r>
              <a:rPr lang="en-GB" b="1" dirty="0"/>
              <a:t>Little Albert</a:t>
            </a:r>
            <a:r>
              <a:rPr lang="en-GB" dirty="0"/>
              <a:t> (Fear conditioning).</a:t>
            </a:r>
          </a:p>
          <a:p>
            <a:pPr lvl="1"/>
            <a:r>
              <a:rPr lang="en-GB" dirty="0"/>
              <a:t>Watson conditioned a baby to fear a white rat by pairing it with a loud noise.</a:t>
            </a:r>
          </a:p>
          <a:p>
            <a:pPr lvl="1"/>
            <a:endParaRPr lang="en-GB" dirty="0"/>
          </a:p>
          <a:p>
            <a:pPr lvl="1"/>
            <a:endParaRPr lang="en-GB" dirty="0"/>
          </a:p>
        </p:txBody>
      </p:sp>
    </p:spTree>
    <p:extLst>
      <p:ext uri="{BB962C8B-B14F-4D97-AF65-F5344CB8AC3E}">
        <p14:creationId xmlns:p14="http://schemas.microsoft.com/office/powerpoint/2010/main" val="314140100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68421EB-9880-4946-B83D-0777D63324CC}"/>
              </a:ext>
            </a:extLst>
          </p:cNvPr>
          <p:cNvPicPr>
            <a:picLocks noGrp="1" noChangeAspect="1"/>
          </p:cNvPicPr>
          <p:nvPr>
            <p:ph idx="1"/>
          </p:nvPr>
        </p:nvPicPr>
        <p:blipFill>
          <a:blip r:embed="rId2"/>
          <a:stretch>
            <a:fillRect/>
          </a:stretch>
        </p:blipFill>
        <p:spPr>
          <a:xfrm>
            <a:off x="2050474" y="-129309"/>
            <a:ext cx="7629236" cy="6724073"/>
          </a:xfrm>
          <a:prstGeom prst="rect">
            <a:avLst/>
          </a:prstGeom>
        </p:spPr>
      </p:pic>
    </p:spTree>
    <p:extLst>
      <p:ext uri="{BB962C8B-B14F-4D97-AF65-F5344CB8AC3E}">
        <p14:creationId xmlns:p14="http://schemas.microsoft.com/office/powerpoint/2010/main" val="15689032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F8CD-76DB-2EA7-19FC-8A84AAF2DBA0}"/>
              </a:ext>
            </a:extLst>
          </p:cNvPr>
          <p:cNvSpPr>
            <a:spLocks noGrp="1"/>
          </p:cNvSpPr>
          <p:nvPr>
            <p:ph type="title"/>
          </p:nvPr>
        </p:nvSpPr>
        <p:spPr/>
        <p:txBody>
          <a:bodyPr/>
          <a:lstStyle/>
          <a:p>
            <a:r>
              <a:rPr lang="en-GB" dirty="0"/>
              <a:t>B.F. Skinner (1904–1990)</a:t>
            </a:r>
          </a:p>
        </p:txBody>
      </p:sp>
      <p:sp>
        <p:nvSpPr>
          <p:cNvPr id="3" name="Content Placeholder 2">
            <a:extLst>
              <a:ext uri="{FF2B5EF4-FFF2-40B4-BE49-F238E27FC236}">
                <a16:creationId xmlns:a16="http://schemas.microsoft.com/office/drawing/2014/main" id="{90A37D5C-B47E-8CB3-3F76-EF6FCA4AB1FB}"/>
              </a:ext>
            </a:extLst>
          </p:cNvPr>
          <p:cNvSpPr>
            <a:spLocks noGrp="1"/>
          </p:cNvSpPr>
          <p:nvPr>
            <p:ph idx="1"/>
          </p:nvPr>
        </p:nvSpPr>
        <p:spPr/>
        <p:txBody>
          <a:bodyPr/>
          <a:lstStyle/>
          <a:p>
            <a:r>
              <a:rPr lang="en-GB" dirty="0"/>
              <a:t>Expanded </a:t>
            </a:r>
            <a:r>
              <a:rPr lang="en-GB" dirty="0" err="1"/>
              <a:t>behaviorism</a:t>
            </a:r>
            <a:r>
              <a:rPr lang="en-GB" dirty="0"/>
              <a:t> with </a:t>
            </a:r>
            <a:r>
              <a:rPr lang="en-GB" b="1" dirty="0"/>
              <a:t>operant conditioning</a:t>
            </a:r>
            <a:r>
              <a:rPr lang="en-GB" dirty="0"/>
              <a:t>.</a:t>
            </a:r>
          </a:p>
          <a:p>
            <a:r>
              <a:rPr lang="en-GB" dirty="0"/>
              <a:t>Believed </a:t>
            </a:r>
            <a:r>
              <a:rPr lang="en-GB" dirty="0" err="1"/>
              <a:t>behavior</a:t>
            </a:r>
            <a:r>
              <a:rPr lang="en-GB" dirty="0"/>
              <a:t> is shaped by </a:t>
            </a:r>
            <a:r>
              <a:rPr lang="en-GB" b="1" dirty="0"/>
              <a:t>rewards and punishments</a:t>
            </a:r>
            <a:r>
              <a:rPr lang="en-GB" dirty="0"/>
              <a:t>.</a:t>
            </a:r>
          </a:p>
          <a:p>
            <a:r>
              <a:rPr lang="en-GB" dirty="0"/>
              <a:t>Developed the </a:t>
            </a:r>
            <a:r>
              <a:rPr lang="en-GB" b="1" dirty="0"/>
              <a:t>Skinner Box</a:t>
            </a:r>
            <a:r>
              <a:rPr lang="en-GB" dirty="0"/>
              <a:t> to study animal </a:t>
            </a:r>
            <a:r>
              <a:rPr lang="en-GB" dirty="0" err="1"/>
              <a:t>behavior</a:t>
            </a:r>
            <a:r>
              <a:rPr lang="en-GB" dirty="0"/>
              <a:t>.</a:t>
            </a:r>
          </a:p>
        </p:txBody>
      </p:sp>
    </p:spTree>
    <p:extLst>
      <p:ext uri="{BB962C8B-B14F-4D97-AF65-F5344CB8AC3E}">
        <p14:creationId xmlns:p14="http://schemas.microsoft.com/office/powerpoint/2010/main" val="24137602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BADDCD-4FC1-F64F-4CB1-C61F84375DDF}"/>
              </a:ext>
            </a:extLst>
          </p:cNvPr>
          <p:cNvGraphicFramePr>
            <a:graphicFrameLocks noGrp="1"/>
          </p:cNvGraphicFramePr>
          <p:nvPr>
            <p:ph idx="1"/>
            <p:extLst>
              <p:ext uri="{D42A27DB-BD31-4B8C-83A1-F6EECF244321}">
                <p14:modId xmlns:p14="http://schemas.microsoft.com/office/powerpoint/2010/main" val="1840773158"/>
              </p:ext>
            </p:extLst>
          </p:nvPr>
        </p:nvGraphicFramePr>
        <p:xfrm>
          <a:off x="867229" y="1691640"/>
          <a:ext cx="10871199" cy="3958046"/>
        </p:xfrm>
        <a:graphic>
          <a:graphicData uri="http://schemas.openxmlformats.org/drawingml/2006/table">
            <a:tbl>
              <a:tblPr/>
              <a:tblGrid>
                <a:gridCol w="3623733">
                  <a:extLst>
                    <a:ext uri="{9D8B030D-6E8A-4147-A177-3AD203B41FA5}">
                      <a16:colId xmlns:a16="http://schemas.microsoft.com/office/drawing/2014/main" val="2917795027"/>
                    </a:ext>
                  </a:extLst>
                </a:gridCol>
                <a:gridCol w="3623733">
                  <a:extLst>
                    <a:ext uri="{9D8B030D-6E8A-4147-A177-3AD203B41FA5}">
                      <a16:colId xmlns:a16="http://schemas.microsoft.com/office/drawing/2014/main" val="3006995905"/>
                    </a:ext>
                  </a:extLst>
                </a:gridCol>
                <a:gridCol w="3623733">
                  <a:extLst>
                    <a:ext uri="{9D8B030D-6E8A-4147-A177-3AD203B41FA5}">
                      <a16:colId xmlns:a16="http://schemas.microsoft.com/office/drawing/2014/main" val="493954130"/>
                    </a:ext>
                  </a:extLst>
                </a:gridCol>
              </a:tblGrid>
              <a:tr h="833273">
                <a:tc>
                  <a:txBody>
                    <a:bodyPr/>
                    <a:lstStyle/>
                    <a:p>
                      <a:pPr>
                        <a:buNone/>
                      </a:pPr>
                      <a:r>
                        <a:rPr lang="en-GB"/>
                        <a:t>Concept</a:t>
                      </a:r>
                    </a:p>
                  </a:txBody>
                  <a:tcPr anchor="ctr">
                    <a:lnL>
                      <a:noFill/>
                    </a:lnL>
                    <a:lnR>
                      <a:noFill/>
                    </a:lnR>
                    <a:lnT>
                      <a:noFill/>
                    </a:lnT>
                    <a:lnB>
                      <a:noFill/>
                    </a:lnB>
                    <a:noFill/>
                  </a:tcPr>
                </a:tc>
                <a:tc>
                  <a:txBody>
                    <a:bodyPr/>
                    <a:lstStyle/>
                    <a:p>
                      <a:pPr>
                        <a:buNone/>
                      </a:pPr>
                      <a:r>
                        <a:rPr lang="en-GB"/>
                        <a:t>Watson</a:t>
                      </a:r>
                    </a:p>
                  </a:txBody>
                  <a:tcPr anchor="ctr">
                    <a:lnL>
                      <a:noFill/>
                    </a:lnL>
                    <a:lnR>
                      <a:noFill/>
                    </a:lnR>
                    <a:lnT>
                      <a:noFill/>
                    </a:lnT>
                    <a:lnB>
                      <a:noFill/>
                    </a:lnB>
                    <a:noFill/>
                  </a:tcPr>
                </a:tc>
                <a:tc>
                  <a:txBody>
                    <a:bodyPr/>
                    <a:lstStyle/>
                    <a:p>
                      <a:pPr>
                        <a:buNone/>
                      </a:pPr>
                      <a:r>
                        <a:rPr lang="en-GB"/>
                        <a:t>Skinner</a:t>
                      </a:r>
                    </a:p>
                  </a:txBody>
                  <a:tcPr anchor="ctr">
                    <a:lnL>
                      <a:noFill/>
                    </a:lnL>
                    <a:lnR>
                      <a:noFill/>
                    </a:lnR>
                    <a:lnT>
                      <a:noFill/>
                    </a:lnT>
                    <a:lnB>
                      <a:noFill/>
                    </a:lnB>
                    <a:noFill/>
                  </a:tcPr>
                </a:tc>
                <a:extLst>
                  <a:ext uri="{0D108BD9-81ED-4DB2-BD59-A6C34878D82A}">
                    <a16:rowId xmlns:a16="http://schemas.microsoft.com/office/drawing/2014/main" val="3110586782"/>
                  </a:ext>
                </a:extLst>
              </a:tr>
              <a:tr h="833273">
                <a:tc>
                  <a:txBody>
                    <a:bodyPr/>
                    <a:lstStyle/>
                    <a:p>
                      <a:pPr>
                        <a:buNone/>
                      </a:pPr>
                      <a:r>
                        <a:rPr lang="en-GB"/>
                        <a:t>Focus</a:t>
                      </a:r>
                    </a:p>
                  </a:txBody>
                  <a:tcPr anchor="ctr">
                    <a:lnL>
                      <a:noFill/>
                    </a:lnL>
                    <a:lnR>
                      <a:noFill/>
                    </a:lnR>
                    <a:lnT>
                      <a:noFill/>
                    </a:lnT>
                    <a:lnB>
                      <a:noFill/>
                    </a:lnB>
                    <a:noFill/>
                  </a:tcPr>
                </a:tc>
                <a:tc>
                  <a:txBody>
                    <a:bodyPr/>
                    <a:lstStyle/>
                    <a:p>
                      <a:pPr>
                        <a:buNone/>
                      </a:pPr>
                      <a:r>
                        <a:rPr lang="en-GB"/>
                        <a:t>Classical Conditioning</a:t>
                      </a:r>
                    </a:p>
                  </a:txBody>
                  <a:tcPr anchor="ctr">
                    <a:lnL>
                      <a:noFill/>
                    </a:lnL>
                    <a:lnR>
                      <a:noFill/>
                    </a:lnR>
                    <a:lnT>
                      <a:noFill/>
                    </a:lnT>
                    <a:lnB>
                      <a:noFill/>
                    </a:lnB>
                    <a:noFill/>
                  </a:tcPr>
                </a:tc>
                <a:tc>
                  <a:txBody>
                    <a:bodyPr/>
                    <a:lstStyle/>
                    <a:p>
                      <a:pPr>
                        <a:buNone/>
                      </a:pPr>
                      <a:r>
                        <a:rPr lang="en-GB"/>
                        <a:t>Operant Conditioning</a:t>
                      </a:r>
                    </a:p>
                  </a:txBody>
                  <a:tcPr anchor="ctr">
                    <a:lnL>
                      <a:noFill/>
                    </a:lnL>
                    <a:lnR>
                      <a:noFill/>
                    </a:lnR>
                    <a:lnT>
                      <a:noFill/>
                    </a:lnT>
                    <a:lnB>
                      <a:noFill/>
                    </a:lnB>
                    <a:noFill/>
                  </a:tcPr>
                </a:tc>
                <a:extLst>
                  <a:ext uri="{0D108BD9-81ED-4DB2-BD59-A6C34878D82A}">
                    <a16:rowId xmlns:a16="http://schemas.microsoft.com/office/drawing/2014/main" val="719857014"/>
                  </a:ext>
                </a:extLst>
              </a:tr>
              <a:tr h="1458227">
                <a:tc>
                  <a:txBody>
                    <a:bodyPr/>
                    <a:lstStyle/>
                    <a:p>
                      <a:pPr>
                        <a:buNone/>
                      </a:pPr>
                      <a:r>
                        <a:rPr lang="en-GB"/>
                        <a:t>Main Idea</a:t>
                      </a:r>
                    </a:p>
                  </a:txBody>
                  <a:tcPr anchor="ctr">
                    <a:lnL>
                      <a:noFill/>
                    </a:lnL>
                    <a:lnR>
                      <a:noFill/>
                    </a:lnR>
                    <a:lnT>
                      <a:noFill/>
                    </a:lnT>
                    <a:lnB>
                      <a:noFill/>
                    </a:lnB>
                    <a:noFill/>
                  </a:tcPr>
                </a:tc>
                <a:tc>
                  <a:txBody>
                    <a:bodyPr/>
                    <a:lstStyle/>
                    <a:p>
                      <a:pPr>
                        <a:buNone/>
                      </a:pPr>
                      <a:r>
                        <a:rPr lang="en-GB"/>
                        <a:t>Behavior is learned through association</a:t>
                      </a:r>
                    </a:p>
                  </a:txBody>
                  <a:tcPr anchor="ctr">
                    <a:lnL>
                      <a:noFill/>
                    </a:lnL>
                    <a:lnR>
                      <a:noFill/>
                    </a:lnR>
                    <a:lnT>
                      <a:noFill/>
                    </a:lnT>
                    <a:lnB>
                      <a:noFill/>
                    </a:lnB>
                    <a:noFill/>
                  </a:tcPr>
                </a:tc>
                <a:tc>
                  <a:txBody>
                    <a:bodyPr/>
                    <a:lstStyle/>
                    <a:p>
                      <a:pPr>
                        <a:buNone/>
                      </a:pPr>
                      <a:r>
                        <a:rPr lang="en-GB"/>
                        <a:t>Behavior is shaped by rewards/punishments</a:t>
                      </a:r>
                    </a:p>
                  </a:txBody>
                  <a:tcPr anchor="ctr">
                    <a:lnL>
                      <a:noFill/>
                    </a:lnL>
                    <a:lnR>
                      <a:noFill/>
                    </a:lnR>
                    <a:lnT>
                      <a:noFill/>
                    </a:lnT>
                    <a:lnB>
                      <a:noFill/>
                    </a:lnB>
                    <a:noFill/>
                  </a:tcPr>
                </a:tc>
                <a:extLst>
                  <a:ext uri="{0D108BD9-81ED-4DB2-BD59-A6C34878D82A}">
                    <a16:rowId xmlns:a16="http://schemas.microsoft.com/office/drawing/2014/main" val="3253376885"/>
                  </a:ext>
                </a:extLst>
              </a:tr>
              <a:tr h="833273">
                <a:tc>
                  <a:txBody>
                    <a:bodyPr/>
                    <a:lstStyle/>
                    <a:p>
                      <a:pPr>
                        <a:buNone/>
                      </a:pPr>
                      <a:r>
                        <a:rPr lang="en-GB"/>
                        <a:t>Example</a:t>
                      </a:r>
                    </a:p>
                  </a:txBody>
                  <a:tcPr anchor="ctr">
                    <a:lnL>
                      <a:noFill/>
                    </a:lnL>
                    <a:lnR>
                      <a:noFill/>
                    </a:lnR>
                    <a:lnT>
                      <a:noFill/>
                    </a:lnT>
                    <a:lnB>
                      <a:noFill/>
                    </a:lnB>
                    <a:noFill/>
                  </a:tcPr>
                </a:tc>
                <a:tc>
                  <a:txBody>
                    <a:bodyPr/>
                    <a:lstStyle/>
                    <a:p>
                      <a:pPr>
                        <a:buNone/>
                      </a:pPr>
                      <a:r>
                        <a:rPr lang="en-GB"/>
                        <a:t>Little Albert Experiment</a:t>
                      </a:r>
                    </a:p>
                  </a:txBody>
                  <a:tcPr anchor="ctr">
                    <a:lnL>
                      <a:noFill/>
                    </a:lnL>
                    <a:lnR>
                      <a:noFill/>
                    </a:lnR>
                    <a:lnT>
                      <a:noFill/>
                    </a:lnT>
                    <a:lnB>
                      <a:noFill/>
                    </a:lnB>
                    <a:noFill/>
                  </a:tcPr>
                </a:tc>
                <a:tc>
                  <a:txBody>
                    <a:bodyPr/>
                    <a:lstStyle/>
                    <a:p>
                      <a:pPr>
                        <a:buNone/>
                      </a:pPr>
                      <a:r>
                        <a:rPr lang="en-GB" dirty="0"/>
                        <a:t>Skinner Box Experiment</a:t>
                      </a:r>
                    </a:p>
                  </a:txBody>
                  <a:tcPr anchor="ctr">
                    <a:lnL>
                      <a:noFill/>
                    </a:lnL>
                    <a:lnR>
                      <a:noFill/>
                    </a:lnR>
                    <a:lnT>
                      <a:noFill/>
                    </a:lnT>
                    <a:lnB>
                      <a:noFill/>
                    </a:lnB>
                    <a:noFill/>
                  </a:tcPr>
                </a:tc>
                <a:extLst>
                  <a:ext uri="{0D108BD9-81ED-4DB2-BD59-A6C34878D82A}">
                    <a16:rowId xmlns:a16="http://schemas.microsoft.com/office/drawing/2014/main" val="1159738179"/>
                  </a:ext>
                </a:extLst>
              </a:tr>
            </a:tbl>
          </a:graphicData>
        </a:graphic>
      </p:graphicFrame>
    </p:spTree>
    <p:extLst>
      <p:ext uri="{BB962C8B-B14F-4D97-AF65-F5344CB8AC3E}">
        <p14:creationId xmlns:p14="http://schemas.microsoft.com/office/powerpoint/2010/main" val="256876192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F3B1-9FF4-CEFB-EACD-00CB701ED719}"/>
              </a:ext>
            </a:extLst>
          </p:cNvPr>
          <p:cNvSpPr>
            <a:spLocks noGrp="1"/>
          </p:cNvSpPr>
          <p:nvPr>
            <p:ph type="title"/>
          </p:nvPr>
        </p:nvSpPr>
        <p:spPr/>
        <p:txBody>
          <a:bodyPr/>
          <a:lstStyle/>
          <a:p>
            <a:r>
              <a:rPr lang="en-GB" dirty="0"/>
              <a:t>Real-Life Applications</a:t>
            </a:r>
          </a:p>
        </p:txBody>
      </p:sp>
      <p:sp>
        <p:nvSpPr>
          <p:cNvPr id="3" name="Content Placeholder 2">
            <a:extLst>
              <a:ext uri="{FF2B5EF4-FFF2-40B4-BE49-F238E27FC236}">
                <a16:creationId xmlns:a16="http://schemas.microsoft.com/office/drawing/2014/main" id="{36E5E5CB-6237-9EF2-BA46-34EEA710EC8B}"/>
              </a:ext>
            </a:extLst>
          </p:cNvPr>
          <p:cNvSpPr>
            <a:spLocks noGrp="1"/>
          </p:cNvSpPr>
          <p:nvPr>
            <p:ph idx="1"/>
          </p:nvPr>
        </p:nvSpPr>
        <p:spPr/>
        <p:txBody>
          <a:bodyPr/>
          <a:lstStyle/>
          <a:p>
            <a:r>
              <a:rPr lang="en-GB" dirty="0"/>
              <a:t>Used in education (reward-based learning)</a:t>
            </a:r>
          </a:p>
          <a:p>
            <a:r>
              <a:rPr lang="en-GB" dirty="0"/>
              <a:t>Used in therapy (</a:t>
            </a:r>
            <a:r>
              <a:rPr lang="en-GB" dirty="0" err="1"/>
              <a:t>behavior</a:t>
            </a:r>
            <a:r>
              <a:rPr lang="en-GB" dirty="0"/>
              <a:t> modification)</a:t>
            </a:r>
          </a:p>
          <a:p>
            <a:r>
              <a:rPr lang="en-GB" dirty="0"/>
              <a:t>Used in workplaces (incentives and motivation)</a:t>
            </a:r>
          </a:p>
          <a:p>
            <a:r>
              <a:rPr lang="en-GB" dirty="0"/>
              <a:t>Used in animal training</a:t>
            </a:r>
          </a:p>
        </p:txBody>
      </p:sp>
    </p:spTree>
    <p:extLst>
      <p:ext uri="{BB962C8B-B14F-4D97-AF65-F5344CB8AC3E}">
        <p14:creationId xmlns:p14="http://schemas.microsoft.com/office/powerpoint/2010/main" val="2721393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824E-715E-991F-E90D-B29990EBAF68}"/>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5. Psychoanalysis</a:t>
            </a:r>
            <a:br>
              <a:rPr lang="en-GB" dirty="0">
                <a:latin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3BEDC91C-2A33-9591-BF63-2BF7FB7895DC}"/>
              </a:ext>
            </a:extLst>
          </p:cNvPr>
          <p:cNvSpPr>
            <a:spLocks noGrp="1"/>
          </p:cNvSpPr>
          <p:nvPr>
            <p:ph idx="1"/>
          </p:nvPr>
        </p:nvSpPr>
        <p:spPr/>
        <p:txBody>
          <a:bodyPr/>
          <a:lstStyle/>
          <a:p>
            <a:r>
              <a:rPr lang="en-GB" dirty="0"/>
              <a:t>Developed by Sigmund Freud (1856–1939)</a:t>
            </a:r>
          </a:p>
          <a:p>
            <a:r>
              <a:rPr lang="en-GB" dirty="0"/>
              <a:t>Focuses on </a:t>
            </a:r>
            <a:r>
              <a:rPr lang="en-GB" b="1" dirty="0"/>
              <a:t>unconscious mind</a:t>
            </a:r>
          </a:p>
          <a:p>
            <a:r>
              <a:rPr lang="en-GB" dirty="0"/>
              <a:t>Explains personality development and mental disorders</a:t>
            </a:r>
          </a:p>
          <a:p>
            <a:r>
              <a:rPr lang="en-GB" dirty="0" err="1"/>
              <a:t>Behavior</a:t>
            </a:r>
            <a:r>
              <a:rPr lang="en-GB" dirty="0"/>
              <a:t> influenced by hidden desires, fears, and memories</a:t>
            </a:r>
          </a:p>
        </p:txBody>
      </p:sp>
    </p:spTree>
    <p:extLst>
      <p:ext uri="{BB962C8B-B14F-4D97-AF65-F5344CB8AC3E}">
        <p14:creationId xmlns:p14="http://schemas.microsoft.com/office/powerpoint/2010/main" val="10593973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2890-D308-0715-4DE3-2D5B377E62D8}"/>
              </a:ext>
            </a:extLst>
          </p:cNvPr>
          <p:cNvSpPr>
            <a:spLocks noGrp="1"/>
          </p:cNvSpPr>
          <p:nvPr>
            <p:ph type="title"/>
          </p:nvPr>
        </p:nvSpPr>
        <p:spPr>
          <a:xfrm>
            <a:off x="999613" y="228600"/>
            <a:ext cx="10464800" cy="1143000"/>
          </a:xfrm>
        </p:spPr>
        <p:txBody>
          <a:bodyPr/>
          <a:lstStyle/>
          <a:p>
            <a:r>
              <a:rPr lang="en-GB" dirty="0">
                <a:latin typeface="Times New Roman" panose="02020603050405020304" pitchFamily="18" charset="0"/>
                <a:cs typeface="Times New Roman" panose="02020603050405020304" pitchFamily="18" charset="0"/>
              </a:rPr>
              <a:t> </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3.Gestalt Psychology</a:t>
            </a:r>
            <a:br>
              <a:rPr lang="en-GB" dirty="0">
                <a:latin typeface="Times New Roman" panose="02020603050405020304" pitchFamily="18" charset="0"/>
                <a:cs typeface="Times New Roman" panose="02020603050405020304" pitchFamily="18" charset="0"/>
              </a:rPr>
            </a:br>
            <a:br>
              <a:rPr lang="en-GB" dirty="0"/>
            </a:br>
            <a:endParaRPr lang="en-GB" dirty="0"/>
          </a:p>
        </p:txBody>
      </p:sp>
      <p:sp>
        <p:nvSpPr>
          <p:cNvPr id="3" name="Content Placeholder 2">
            <a:extLst>
              <a:ext uri="{FF2B5EF4-FFF2-40B4-BE49-F238E27FC236}">
                <a16:creationId xmlns:a16="http://schemas.microsoft.com/office/drawing/2014/main" id="{A9E4B297-B830-D735-E73D-E804DA0CCF36}"/>
              </a:ext>
            </a:extLst>
          </p:cNvPr>
          <p:cNvSpPr>
            <a:spLocks noGrp="1"/>
          </p:cNvSpPr>
          <p:nvPr>
            <p:ph idx="1"/>
          </p:nvPr>
        </p:nvSpPr>
        <p:spPr>
          <a:xfrm>
            <a:off x="593212" y="1446068"/>
            <a:ext cx="11000073" cy="5411932"/>
          </a:xfrm>
        </p:spPr>
        <p:txBody>
          <a:bodyPr/>
          <a:lstStyle/>
          <a:p>
            <a:r>
              <a:rPr lang="en-GB" dirty="0">
                <a:latin typeface="Times New Roman" panose="02020603050405020304" pitchFamily="18" charset="0"/>
                <a:cs typeface="Times New Roman" panose="02020603050405020304" pitchFamily="18" charset="0"/>
              </a:rPr>
              <a:t>The term Gestalt is German and loosely means “configuration” or “structure” </a:t>
            </a:r>
          </a:p>
          <a:p>
            <a:r>
              <a:rPr lang="en-GB" dirty="0">
                <a:latin typeface="Times New Roman" panose="02020603050405020304" pitchFamily="18" charset="0"/>
                <a:cs typeface="Times New Roman" panose="02020603050405020304" pitchFamily="18" charset="0"/>
              </a:rPr>
              <a:t>Gestalt psychology is a school of thought that seeks to understand how the human brain perceives experiences, in particular, how we perceive structures as wholes, not just as sums of parts. </a:t>
            </a:r>
          </a:p>
        </p:txBody>
      </p:sp>
    </p:spTree>
    <p:extLst>
      <p:ext uri="{BB962C8B-B14F-4D97-AF65-F5344CB8AC3E}">
        <p14:creationId xmlns:p14="http://schemas.microsoft.com/office/powerpoint/2010/main" val="24141391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B6FB-6CFE-AD4F-7720-8EF82CEFD7BB}"/>
              </a:ext>
            </a:extLst>
          </p:cNvPr>
          <p:cNvSpPr>
            <a:spLocks noGrp="1"/>
          </p:cNvSpPr>
          <p:nvPr>
            <p:ph type="title"/>
          </p:nvPr>
        </p:nvSpPr>
        <p:spPr/>
        <p:txBody>
          <a:bodyPr/>
          <a:lstStyle/>
          <a:p>
            <a:r>
              <a:rPr lang="en-GB" dirty="0"/>
              <a:t>Structure of the Mind (Freud’s Iceberg Model)</a:t>
            </a:r>
          </a:p>
        </p:txBody>
      </p:sp>
      <p:pic>
        <p:nvPicPr>
          <p:cNvPr id="10242" name="Picture 2" descr="Freud's Theory of the Unconscious Mind: The Iceberg Analogy">
            <a:extLst>
              <a:ext uri="{FF2B5EF4-FFF2-40B4-BE49-F238E27FC236}">
                <a16:creationId xmlns:a16="http://schemas.microsoft.com/office/drawing/2014/main" id="{27B2CF76-0166-8786-DED2-A67DBC2CB9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6657" y="1383803"/>
            <a:ext cx="8511652" cy="482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3947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0A19-7B60-BC86-40F2-6D965BBF9777}"/>
              </a:ext>
            </a:extLst>
          </p:cNvPr>
          <p:cNvSpPr>
            <a:spLocks noGrp="1"/>
          </p:cNvSpPr>
          <p:nvPr>
            <p:ph type="title"/>
          </p:nvPr>
        </p:nvSpPr>
        <p:spPr/>
        <p:txBody>
          <a:bodyPr/>
          <a:lstStyle/>
          <a:p>
            <a:r>
              <a:rPr lang="en-GB" dirty="0"/>
              <a:t>Structure of Personality</a:t>
            </a:r>
          </a:p>
        </p:txBody>
      </p:sp>
      <p:sp>
        <p:nvSpPr>
          <p:cNvPr id="3" name="Content Placeholder 2">
            <a:extLst>
              <a:ext uri="{FF2B5EF4-FFF2-40B4-BE49-F238E27FC236}">
                <a16:creationId xmlns:a16="http://schemas.microsoft.com/office/drawing/2014/main" id="{9DA65B79-E3E0-69C9-901B-6807A7F9FA51}"/>
              </a:ext>
            </a:extLst>
          </p:cNvPr>
          <p:cNvSpPr>
            <a:spLocks noGrp="1"/>
          </p:cNvSpPr>
          <p:nvPr>
            <p:ph idx="1"/>
          </p:nvPr>
        </p:nvSpPr>
        <p:spPr/>
        <p:txBody>
          <a:bodyPr/>
          <a:lstStyle/>
          <a:p>
            <a:r>
              <a:rPr lang="en-GB" dirty="0"/>
              <a:t>Id – pleasure principle; instincts and desires (“I want it now!”)</a:t>
            </a:r>
          </a:p>
          <a:p>
            <a:r>
              <a:rPr lang="en-GB" dirty="0"/>
              <a:t>Ego – reality principle; balance between id and reality</a:t>
            </a:r>
          </a:p>
          <a:p>
            <a:r>
              <a:rPr lang="en-GB" dirty="0"/>
              <a:t>Superego – morality; right and wrong (conscience)</a:t>
            </a:r>
          </a:p>
          <a:p>
            <a:pPr lvl="1"/>
            <a:r>
              <a:rPr lang="en-GB" b="1" dirty="0"/>
              <a:t>Example:</a:t>
            </a:r>
            <a:br>
              <a:rPr lang="en-GB" dirty="0"/>
            </a:br>
            <a:r>
              <a:rPr lang="en-GB" dirty="0"/>
              <a:t>If a person wants to eat cake while dieting:</a:t>
            </a:r>
          </a:p>
          <a:p>
            <a:pPr marL="0" indent="0">
              <a:buNone/>
            </a:pPr>
            <a:r>
              <a:rPr lang="en-GB" dirty="0"/>
              <a:t>Id says “Eat it!”</a:t>
            </a:r>
          </a:p>
          <a:p>
            <a:pPr marL="0" indent="0">
              <a:buNone/>
            </a:pPr>
            <a:r>
              <a:rPr lang="en-GB" dirty="0"/>
              <a:t>Superego says “No, it’s wrong.”</a:t>
            </a:r>
          </a:p>
          <a:p>
            <a:pPr marL="0" indent="0">
              <a:buNone/>
            </a:pPr>
            <a:r>
              <a:rPr lang="en-GB" dirty="0"/>
              <a:t>Ego says “Maybe just one small piece.”</a:t>
            </a:r>
          </a:p>
          <a:p>
            <a:pPr lvl="1"/>
            <a:endParaRPr lang="en-GB" dirty="0"/>
          </a:p>
        </p:txBody>
      </p:sp>
    </p:spTree>
    <p:extLst>
      <p:ext uri="{BB962C8B-B14F-4D97-AF65-F5344CB8AC3E}">
        <p14:creationId xmlns:p14="http://schemas.microsoft.com/office/powerpoint/2010/main" val="265271695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A56B-25B6-1F52-1815-07CB34C94429}"/>
              </a:ext>
            </a:extLst>
          </p:cNvPr>
          <p:cNvSpPr>
            <a:spLocks noGrp="1"/>
          </p:cNvSpPr>
          <p:nvPr>
            <p:ph type="title"/>
          </p:nvPr>
        </p:nvSpPr>
        <p:spPr/>
        <p:txBody>
          <a:bodyPr/>
          <a:lstStyle/>
          <a:p>
            <a:r>
              <a:rPr lang="en-GB" dirty="0"/>
              <a:t>Stages of Psychosexual Development</a:t>
            </a:r>
          </a:p>
        </p:txBody>
      </p:sp>
      <p:sp>
        <p:nvSpPr>
          <p:cNvPr id="3" name="Content Placeholder 2">
            <a:extLst>
              <a:ext uri="{FF2B5EF4-FFF2-40B4-BE49-F238E27FC236}">
                <a16:creationId xmlns:a16="http://schemas.microsoft.com/office/drawing/2014/main" id="{4504FC63-7C2A-404B-68C1-4B28E29738FA}"/>
              </a:ext>
            </a:extLst>
          </p:cNvPr>
          <p:cNvSpPr>
            <a:spLocks noGrp="1"/>
          </p:cNvSpPr>
          <p:nvPr>
            <p:ph idx="1"/>
          </p:nvPr>
        </p:nvSpPr>
        <p:spPr/>
        <p:txBody>
          <a:bodyPr/>
          <a:lstStyle/>
          <a:p>
            <a:pPr marL="0" indent="0">
              <a:buNone/>
            </a:pPr>
            <a:r>
              <a:rPr lang="en-GB" dirty="0"/>
              <a:t>1.Oral stage (0–1 yr) – pleasure from mouth</a:t>
            </a:r>
          </a:p>
          <a:p>
            <a:pPr marL="0" indent="0">
              <a:buNone/>
            </a:pPr>
            <a:r>
              <a:rPr lang="en-GB" dirty="0"/>
              <a:t>2.Anal stage (1–3 yrs) – control and toilet training</a:t>
            </a:r>
          </a:p>
          <a:p>
            <a:pPr marL="0" indent="0">
              <a:buNone/>
            </a:pPr>
            <a:r>
              <a:rPr lang="en-GB" dirty="0"/>
              <a:t>3.Phallic stage (3–6 yrs) – focus on genitals</a:t>
            </a:r>
          </a:p>
          <a:p>
            <a:pPr marL="0" indent="0">
              <a:buNone/>
            </a:pPr>
            <a:r>
              <a:rPr lang="en-GB" dirty="0"/>
              <a:t>	Oedipus</a:t>
            </a:r>
          </a:p>
          <a:p>
            <a:pPr marL="0" indent="0">
              <a:buNone/>
            </a:pPr>
            <a:r>
              <a:rPr lang="en-GB" dirty="0"/>
              <a:t>	Electra</a:t>
            </a:r>
          </a:p>
          <a:p>
            <a:pPr marL="0" indent="0">
              <a:buNone/>
            </a:pPr>
            <a:r>
              <a:rPr lang="en-GB" dirty="0"/>
              <a:t>4.Latency stage (6–12 yrs) – learning and social skills</a:t>
            </a:r>
          </a:p>
          <a:p>
            <a:pPr marL="0" indent="0">
              <a:buNone/>
            </a:pPr>
            <a:r>
              <a:rPr lang="en-GB" dirty="0"/>
              <a:t>5.Genital stage (12+ yrs) – mature sexual interests</a:t>
            </a:r>
          </a:p>
        </p:txBody>
      </p:sp>
    </p:spTree>
    <p:extLst>
      <p:ext uri="{BB962C8B-B14F-4D97-AF65-F5344CB8AC3E}">
        <p14:creationId xmlns:p14="http://schemas.microsoft.com/office/powerpoint/2010/main" val="12776249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7D01-44E2-EF72-7438-91B3BE31514B}"/>
              </a:ext>
            </a:extLst>
          </p:cNvPr>
          <p:cNvSpPr>
            <a:spLocks noGrp="1"/>
          </p:cNvSpPr>
          <p:nvPr>
            <p:ph type="title"/>
          </p:nvPr>
        </p:nvSpPr>
        <p:spPr/>
        <p:txBody>
          <a:bodyPr/>
          <a:lstStyle/>
          <a:p>
            <a:r>
              <a:rPr lang="en-GB" dirty="0"/>
              <a:t>Défense Mechanisms</a:t>
            </a:r>
          </a:p>
        </p:txBody>
      </p:sp>
      <p:sp>
        <p:nvSpPr>
          <p:cNvPr id="3" name="Content Placeholder 2">
            <a:extLst>
              <a:ext uri="{FF2B5EF4-FFF2-40B4-BE49-F238E27FC236}">
                <a16:creationId xmlns:a16="http://schemas.microsoft.com/office/drawing/2014/main" id="{ECD72184-87DA-4F13-5382-05F8EEE7F3B9}"/>
              </a:ext>
            </a:extLst>
          </p:cNvPr>
          <p:cNvSpPr>
            <a:spLocks noGrp="1"/>
          </p:cNvSpPr>
          <p:nvPr>
            <p:ph idx="1"/>
          </p:nvPr>
        </p:nvSpPr>
        <p:spPr>
          <a:xfrm>
            <a:off x="914400" y="936171"/>
            <a:ext cx="10871200" cy="5486400"/>
          </a:xfrm>
        </p:spPr>
        <p:txBody>
          <a:bodyPr/>
          <a:lstStyle/>
          <a:p>
            <a:r>
              <a:rPr lang="en-GB" dirty="0"/>
              <a:t>Unconscious strategies to protect the mind from anxiety </a:t>
            </a:r>
          </a:p>
          <a:p>
            <a:r>
              <a:rPr lang="en-GB" dirty="0"/>
              <a:t>Common types:</a:t>
            </a:r>
            <a:endParaRPr lang="en-US" dirty="0"/>
          </a:p>
          <a:p>
            <a:pPr lvl="1"/>
            <a:r>
              <a:rPr lang="en-US" dirty="0"/>
              <a:t>Repression</a:t>
            </a:r>
          </a:p>
          <a:p>
            <a:pPr lvl="1"/>
            <a:r>
              <a:rPr lang="en-US" dirty="0"/>
              <a:t>Projection </a:t>
            </a:r>
          </a:p>
          <a:p>
            <a:pPr lvl="1"/>
            <a:r>
              <a:rPr lang="en-US" dirty="0"/>
              <a:t>Displacement</a:t>
            </a:r>
          </a:p>
          <a:p>
            <a:pPr lvl="1"/>
            <a:r>
              <a:rPr lang="en-US" dirty="0"/>
              <a:t>Denial</a:t>
            </a:r>
          </a:p>
          <a:p>
            <a:pPr lvl="1"/>
            <a:r>
              <a:rPr lang="en-US" dirty="0"/>
              <a:t>Reaction Formation</a:t>
            </a:r>
          </a:p>
          <a:p>
            <a:pPr lvl="1"/>
            <a:r>
              <a:rPr lang="en-US" dirty="0"/>
              <a:t>Rationalization</a:t>
            </a:r>
          </a:p>
          <a:p>
            <a:pPr lvl="1"/>
            <a:r>
              <a:rPr lang="en-US" dirty="0"/>
              <a:t>Sublimation</a:t>
            </a:r>
          </a:p>
          <a:p>
            <a:endParaRPr lang="en-GB" dirty="0"/>
          </a:p>
        </p:txBody>
      </p:sp>
    </p:spTree>
    <p:extLst>
      <p:ext uri="{BB962C8B-B14F-4D97-AF65-F5344CB8AC3E}">
        <p14:creationId xmlns:p14="http://schemas.microsoft.com/office/powerpoint/2010/main" val="267561789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8346-0179-05C4-2ABA-0ED9354F8558}"/>
              </a:ext>
            </a:extLst>
          </p:cNvPr>
          <p:cNvSpPr>
            <a:spLocks noGrp="1"/>
          </p:cNvSpPr>
          <p:nvPr>
            <p:ph type="title"/>
          </p:nvPr>
        </p:nvSpPr>
        <p:spPr/>
        <p:txBody>
          <a:bodyPr/>
          <a:lstStyle/>
          <a:p>
            <a:r>
              <a:rPr lang="en-US" dirty="0"/>
              <a:t>Criticism </a:t>
            </a:r>
            <a:endParaRPr lang="en-GB" dirty="0"/>
          </a:p>
        </p:txBody>
      </p:sp>
      <p:sp>
        <p:nvSpPr>
          <p:cNvPr id="3" name="Content Placeholder 2">
            <a:extLst>
              <a:ext uri="{FF2B5EF4-FFF2-40B4-BE49-F238E27FC236}">
                <a16:creationId xmlns:a16="http://schemas.microsoft.com/office/drawing/2014/main" id="{27B6A57F-0703-3F65-5D8C-D13DDEDF1352}"/>
              </a:ext>
            </a:extLst>
          </p:cNvPr>
          <p:cNvSpPr>
            <a:spLocks noGrp="1"/>
          </p:cNvSpPr>
          <p:nvPr>
            <p:ph idx="1"/>
          </p:nvPr>
        </p:nvSpPr>
        <p:spPr/>
        <p:txBody>
          <a:bodyPr/>
          <a:lstStyle/>
          <a:p>
            <a:r>
              <a:rPr lang="en-GB" dirty="0"/>
              <a:t>Lack of scientific data analysis methods</a:t>
            </a:r>
          </a:p>
          <a:p>
            <a:r>
              <a:rPr lang="en-GB" dirty="0"/>
              <a:t>Subjective interpretations of patients’ expressions</a:t>
            </a:r>
          </a:p>
          <a:p>
            <a:r>
              <a:rPr lang="en-GB" dirty="0"/>
              <a:t>Misunderstanding or overemphasis of main concepts</a:t>
            </a:r>
          </a:p>
          <a:p>
            <a:r>
              <a:rPr lang="en-GB" dirty="0"/>
              <a:t>Negative view of women</a:t>
            </a:r>
          </a:p>
          <a:p>
            <a:r>
              <a:rPr lang="en-GB" dirty="0"/>
              <a:t>Too much focus on the past </a:t>
            </a:r>
            <a:r>
              <a:rPr lang="en-GB"/>
              <a:t>and childhood</a:t>
            </a:r>
            <a:endParaRPr lang="en-GB" dirty="0"/>
          </a:p>
        </p:txBody>
      </p:sp>
    </p:spTree>
    <p:extLst>
      <p:ext uri="{BB962C8B-B14F-4D97-AF65-F5344CB8AC3E}">
        <p14:creationId xmlns:p14="http://schemas.microsoft.com/office/powerpoint/2010/main" val="40304883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CBADBF-5163-5876-8AB6-AB7A933C9838}"/>
              </a:ext>
            </a:extLst>
          </p:cNvPr>
          <p:cNvSpPr>
            <a:spLocks noGrp="1"/>
          </p:cNvSpPr>
          <p:nvPr>
            <p:ph type="title"/>
          </p:nvPr>
        </p:nvSpPr>
        <p:spPr/>
        <p:txBody>
          <a:bodyPr/>
          <a:lstStyle/>
          <a:p>
            <a:r>
              <a:rPr lang="en-GB" dirty="0"/>
              <a:t>Key Figures in Gestalt Psychology</a:t>
            </a:r>
          </a:p>
        </p:txBody>
      </p:sp>
      <p:sp>
        <p:nvSpPr>
          <p:cNvPr id="7" name="Content Placeholder 6">
            <a:extLst>
              <a:ext uri="{FF2B5EF4-FFF2-40B4-BE49-F238E27FC236}">
                <a16:creationId xmlns:a16="http://schemas.microsoft.com/office/drawing/2014/main" id="{77A4EF3B-FA9E-1EFE-862E-19A7767D7643}"/>
              </a:ext>
            </a:extLst>
          </p:cNvPr>
          <p:cNvSpPr>
            <a:spLocks noGrp="1"/>
          </p:cNvSpPr>
          <p:nvPr>
            <p:ph idx="1"/>
          </p:nvPr>
        </p:nvSpPr>
        <p:spPr/>
        <p:txBody>
          <a:bodyPr/>
          <a:lstStyle/>
          <a:p>
            <a:r>
              <a:rPr lang="en-GB" dirty="0"/>
              <a:t>Max Wertheimer</a:t>
            </a:r>
          </a:p>
          <a:p>
            <a:pPr lvl="1"/>
            <a:r>
              <a:rPr lang="en-GB" dirty="0"/>
              <a:t>Published “Experimental Studies of the Perception of Movement” in 1912; introduced the idea of apparent motion</a:t>
            </a:r>
          </a:p>
        </p:txBody>
      </p:sp>
      <p:pic>
        <p:nvPicPr>
          <p:cNvPr id="9" name="Picture 8">
            <a:extLst>
              <a:ext uri="{FF2B5EF4-FFF2-40B4-BE49-F238E27FC236}">
                <a16:creationId xmlns:a16="http://schemas.microsoft.com/office/drawing/2014/main" id="{9ADA249D-7808-2A4F-EEC4-5778CD609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423" y="2438400"/>
            <a:ext cx="2095977" cy="3048694"/>
          </a:xfrm>
          <a:prstGeom prst="rect">
            <a:avLst/>
          </a:prstGeom>
        </p:spPr>
      </p:pic>
    </p:spTree>
    <p:extLst>
      <p:ext uri="{BB962C8B-B14F-4D97-AF65-F5344CB8AC3E}">
        <p14:creationId xmlns:p14="http://schemas.microsoft.com/office/powerpoint/2010/main" val="9753864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Wolfgang Köhler">
            <a:extLst>
              <a:ext uri="{FF2B5EF4-FFF2-40B4-BE49-F238E27FC236}">
                <a16:creationId xmlns:a16="http://schemas.microsoft.com/office/drawing/2014/main" id="{BC6F7633-9585-E9B5-4643-A43CD9D51297}"/>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dirty="0"/>
              <a:t>Wolfgang Köhler: </a:t>
            </a:r>
          </a:p>
          <a:p>
            <a:pPr lvl="1"/>
            <a:r>
              <a:rPr lang="en-GB" dirty="0"/>
              <a:t>Introduced concept of psychophysical isomorphism; idea that perception is influenced by the state of the brain and tends toward a minimal energy state</a:t>
            </a:r>
          </a:p>
        </p:txBody>
      </p:sp>
      <p:pic>
        <p:nvPicPr>
          <p:cNvPr id="8" name="Picture 7">
            <a:extLst>
              <a:ext uri="{FF2B5EF4-FFF2-40B4-BE49-F238E27FC236}">
                <a16:creationId xmlns:a16="http://schemas.microsoft.com/office/drawing/2014/main" id="{EB257B8B-4D21-99FB-9D1E-3ECF7B14EFBE}"/>
              </a:ext>
            </a:extLst>
          </p:cNvPr>
          <p:cNvPicPr>
            <a:picLocks noChangeAspect="1"/>
          </p:cNvPicPr>
          <p:nvPr/>
        </p:nvPicPr>
        <p:blipFill>
          <a:blip r:embed="rId2"/>
          <a:stretch>
            <a:fillRect/>
          </a:stretch>
        </p:blipFill>
        <p:spPr>
          <a:xfrm>
            <a:off x="9048569" y="3069771"/>
            <a:ext cx="1907901" cy="2303689"/>
          </a:xfrm>
          <a:prstGeom prst="rect">
            <a:avLst/>
          </a:prstGeom>
        </p:spPr>
      </p:pic>
    </p:spTree>
    <p:extLst>
      <p:ext uri="{BB962C8B-B14F-4D97-AF65-F5344CB8AC3E}">
        <p14:creationId xmlns:p14="http://schemas.microsoft.com/office/powerpoint/2010/main" val="4143980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D5378-E65A-AF21-AECE-64F93B0CCAB2}"/>
              </a:ext>
            </a:extLst>
          </p:cNvPr>
          <p:cNvSpPr>
            <a:spLocks noGrp="1"/>
          </p:cNvSpPr>
          <p:nvPr>
            <p:ph idx="1"/>
          </p:nvPr>
        </p:nvSpPr>
        <p:spPr/>
        <p:txBody>
          <a:bodyPr/>
          <a:lstStyle/>
          <a:p>
            <a:r>
              <a:rPr lang="en-GB" dirty="0"/>
              <a:t>Kurt Koffka: </a:t>
            </a:r>
          </a:p>
          <a:p>
            <a:pPr lvl="1"/>
            <a:r>
              <a:rPr lang="en-GB" dirty="0"/>
              <a:t>Expanded Gestalt ideas beyond visual perception into motor action, learning, memory, personality; helped bring Gestalt theory to the USA</a:t>
            </a:r>
          </a:p>
        </p:txBody>
      </p:sp>
      <p:pic>
        <p:nvPicPr>
          <p:cNvPr id="4" name="Picture 3">
            <a:extLst>
              <a:ext uri="{FF2B5EF4-FFF2-40B4-BE49-F238E27FC236}">
                <a16:creationId xmlns:a16="http://schemas.microsoft.com/office/drawing/2014/main" id="{999C448A-DC91-76F9-9742-372067D040DB}"/>
              </a:ext>
            </a:extLst>
          </p:cNvPr>
          <p:cNvPicPr>
            <a:picLocks noChangeAspect="1"/>
          </p:cNvPicPr>
          <p:nvPr/>
        </p:nvPicPr>
        <p:blipFill>
          <a:blip r:embed="rId2"/>
          <a:stretch>
            <a:fillRect/>
          </a:stretch>
        </p:blipFill>
        <p:spPr>
          <a:xfrm>
            <a:off x="8991120" y="3004456"/>
            <a:ext cx="2656403" cy="3516086"/>
          </a:xfrm>
          <a:prstGeom prst="rect">
            <a:avLst/>
          </a:prstGeom>
        </p:spPr>
      </p:pic>
    </p:spTree>
    <p:extLst>
      <p:ext uri="{BB962C8B-B14F-4D97-AF65-F5344CB8AC3E}">
        <p14:creationId xmlns:p14="http://schemas.microsoft.com/office/powerpoint/2010/main" val="14699647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C7C4-CB53-6B8F-205E-04FC59063234}"/>
              </a:ext>
            </a:extLst>
          </p:cNvPr>
          <p:cNvSpPr>
            <a:spLocks noGrp="1"/>
          </p:cNvSpPr>
          <p:nvPr>
            <p:ph type="title"/>
          </p:nvPr>
        </p:nvSpPr>
        <p:spPr>
          <a:xfrm>
            <a:off x="711200" y="228600"/>
            <a:ext cx="10464800" cy="1143000"/>
          </a:xfrm>
        </p:spPr>
        <p:txBody>
          <a:bodyPr/>
          <a:lstStyle/>
          <a:p>
            <a:r>
              <a:rPr lang="en-GB" dirty="0"/>
              <a:t>The Major Principles (Laws) of Gestalt Psychology</a:t>
            </a:r>
          </a:p>
        </p:txBody>
      </p:sp>
      <p:sp>
        <p:nvSpPr>
          <p:cNvPr id="3" name="Content Placeholder 2">
            <a:extLst>
              <a:ext uri="{FF2B5EF4-FFF2-40B4-BE49-F238E27FC236}">
                <a16:creationId xmlns:a16="http://schemas.microsoft.com/office/drawing/2014/main" id="{F9C9E856-6AF1-F2D4-DC75-0A0D8225B3D0}"/>
              </a:ext>
            </a:extLst>
          </p:cNvPr>
          <p:cNvSpPr>
            <a:spLocks noGrp="1"/>
          </p:cNvSpPr>
          <p:nvPr>
            <p:ph idx="1"/>
          </p:nvPr>
        </p:nvSpPr>
        <p:spPr>
          <a:xfrm>
            <a:off x="711200" y="1371600"/>
            <a:ext cx="10871200" cy="5486400"/>
          </a:xfrm>
        </p:spPr>
        <p:txBody>
          <a:bodyPr/>
          <a:lstStyle/>
          <a:p>
            <a:pPr marL="514350" indent="-514350">
              <a:buAutoNum type="arabicPeriod"/>
            </a:pPr>
            <a:r>
              <a:rPr lang="en-GB" b="1" dirty="0"/>
              <a:t>Figure-ground relationship</a:t>
            </a:r>
          </a:p>
          <a:p>
            <a:pPr marL="0" indent="0">
              <a:buNone/>
            </a:pPr>
            <a:r>
              <a:rPr lang="en-GB" b="1" dirty="0"/>
              <a:t> 	</a:t>
            </a:r>
            <a:r>
              <a:rPr lang="en-GB" dirty="0"/>
              <a:t>Elements are perceived as either figures (distinct elements of focus) or ground (background)</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BB9FC2FD-37BB-AAE9-3827-7DE0F5D416A7}"/>
              </a:ext>
            </a:extLst>
          </p:cNvPr>
          <p:cNvPicPr>
            <a:picLocks noChangeAspect="1"/>
          </p:cNvPicPr>
          <p:nvPr/>
        </p:nvPicPr>
        <p:blipFill>
          <a:blip r:embed="rId2"/>
          <a:stretch>
            <a:fillRect/>
          </a:stretch>
        </p:blipFill>
        <p:spPr>
          <a:xfrm>
            <a:off x="6146800" y="2879437"/>
            <a:ext cx="3386081" cy="3268123"/>
          </a:xfrm>
          <a:prstGeom prst="rect">
            <a:avLst/>
          </a:prstGeom>
        </p:spPr>
      </p:pic>
    </p:spTree>
    <p:extLst>
      <p:ext uri="{BB962C8B-B14F-4D97-AF65-F5344CB8AC3E}">
        <p14:creationId xmlns:p14="http://schemas.microsoft.com/office/powerpoint/2010/main" val="3415876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B884D4-B5D0-ECFE-75B3-47375996E4FC}"/>
              </a:ext>
            </a:extLst>
          </p:cNvPr>
          <p:cNvSpPr>
            <a:spLocks noGrp="1"/>
          </p:cNvSpPr>
          <p:nvPr>
            <p:ph idx="1"/>
          </p:nvPr>
        </p:nvSpPr>
        <p:spPr>
          <a:xfrm>
            <a:off x="464456" y="696685"/>
            <a:ext cx="10871200" cy="5478336"/>
          </a:xfrm>
        </p:spPr>
        <p:txBody>
          <a:bodyPr/>
          <a:lstStyle/>
          <a:p>
            <a:pPr marL="0" indent="0">
              <a:buNone/>
            </a:pPr>
            <a:r>
              <a:rPr lang="en-US" dirty="0"/>
              <a:t>2. </a:t>
            </a:r>
            <a:r>
              <a:rPr lang="en-GB" b="1" dirty="0"/>
              <a:t>Proximity</a:t>
            </a:r>
          </a:p>
          <a:p>
            <a:pPr marL="0" indent="0">
              <a:buNone/>
            </a:pPr>
            <a:r>
              <a:rPr lang="en-GB" b="1" dirty="0"/>
              <a:t>	</a:t>
            </a:r>
            <a:r>
              <a:rPr lang="en-GB" dirty="0"/>
              <a:t> Items located near each other are perceived as a group</a:t>
            </a:r>
          </a:p>
          <a:p>
            <a:pPr marL="0" indent="0">
              <a:buNone/>
            </a:pPr>
            <a:endParaRPr lang="en-GB" dirty="0"/>
          </a:p>
        </p:txBody>
      </p:sp>
      <p:pic>
        <p:nvPicPr>
          <p:cNvPr id="3074" name="Picture 2" descr="Illustration A shows thirty-six dots in six evenly-spaced rows and columns. Illustration B shows thirty-six dots in six evenly-spaced rows but with the columns separated into three sets of two columns.">
            <a:extLst>
              <a:ext uri="{FF2B5EF4-FFF2-40B4-BE49-F238E27FC236}">
                <a16:creationId xmlns:a16="http://schemas.microsoft.com/office/drawing/2014/main" id="{42D512DB-A3B5-2023-FB6B-B3ED2FF08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662" y="2570575"/>
            <a:ext cx="4638675" cy="231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100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D2510E-F304-6129-AFF8-5DE4A7F7073C}"/>
              </a:ext>
            </a:extLst>
          </p:cNvPr>
          <p:cNvSpPr>
            <a:spLocks noGrp="1"/>
          </p:cNvSpPr>
          <p:nvPr>
            <p:ph idx="1"/>
          </p:nvPr>
        </p:nvSpPr>
        <p:spPr/>
        <p:txBody>
          <a:bodyPr/>
          <a:lstStyle/>
          <a:p>
            <a:pPr marL="0" indent="0">
              <a:buNone/>
            </a:pPr>
            <a:r>
              <a:rPr lang="en-US" dirty="0"/>
              <a:t>3. </a:t>
            </a:r>
            <a:r>
              <a:rPr lang="en-GB" b="1" dirty="0"/>
              <a:t>Similarity</a:t>
            </a:r>
            <a:r>
              <a:rPr lang="en-GB" dirty="0"/>
              <a:t> </a:t>
            </a:r>
          </a:p>
          <a:p>
            <a:pPr marL="0" indent="0">
              <a:buNone/>
            </a:pPr>
            <a:r>
              <a:rPr lang="en-GB" dirty="0"/>
              <a:t>	Items similar in </a:t>
            </a:r>
            <a:r>
              <a:rPr lang="en-GB" dirty="0" err="1"/>
              <a:t>color</a:t>
            </a:r>
            <a:r>
              <a:rPr lang="en-GB" dirty="0"/>
              <a:t>, shape, orientation, size tend to be grouped. </a:t>
            </a:r>
          </a:p>
          <a:p>
            <a:pPr marL="0" indent="0">
              <a:buNone/>
            </a:pPr>
            <a:endParaRPr lang="en-GB" dirty="0"/>
          </a:p>
        </p:txBody>
      </p:sp>
      <p:pic>
        <p:nvPicPr>
          <p:cNvPr id="4" name="Picture 3">
            <a:extLst>
              <a:ext uri="{FF2B5EF4-FFF2-40B4-BE49-F238E27FC236}">
                <a16:creationId xmlns:a16="http://schemas.microsoft.com/office/drawing/2014/main" id="{0CD9CEBF-B846-7FF3-47DD-E725E105B3F7}"/>
              </a:ext>
            </a:extLst>
          </p:cNvPr>
          <p:cNvPicPr>
            <a:picLocks noChangeAspect="1"/>
          </p:cNvPicPr>
          <p:nvPr/>
        </p:nvPicPr>
        <p:blipFill>
          <a:blip r:embed="rId2"/>
          <a:stretch>
            <a:fillRect/>
          </a:stretch>
        </p:blipFill>
        <p:spPr>
          <a:xfrm>
            <a:off x="4763860" y="3082698"/>
            <a:ext cx="2838450" cy="2847975"/>
          </a:xfrm>
          <a:prstGeom prst="rect">
            <a:avLst/>
          </a:prstGeom>
        </p:spPr>
      </p:pic>
    </p:spTree>
    <p:extLst>
      <p:ext uri="{BB962C8B-B14F-4D97-AF65-F5344CB8AC3E}">
        <p14:creationId xmlns:p14="http://schemas.microsoft.com/office/powerpoint/2010/main" val="34578103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A97B8-7A39-D626-3722-E683BE6B079A}"/>
              </a:ext>
            </a:extLst>
          </p:cNvPr>
          <p:cNvSpPr>
            <a:spLocks noGrp="1"/>
          </p:cNvSpPr>
          <p:nvPr>
            <p:ph idx="1"/>
          </p:nvPr>
        </p:nvSpPr>
        <p:spPr>
          <a:xfrm>
            <a:off x="867229" y="435428"/>
            <a:ext cx="10871200" cy="5486400"/>
          </a:xfrm>
        </p:spPr>
        <p:txBody>
          <a:bodyPr/>
          <a:lstStyle/>
          <a:p>
            <a:pPr marL="0" indent="0">
              <a:buNone/>
            </a:pPr>
            <a:r>
              <a:rPr lang="en-US" dirty="0"/>
              <a:t>4. </a:t>
            </a:r>
            <a:r>
              <a:rPr lang="en-GB" b="1" dirty="0"/>
              <a:t>law of continuity </a:t>
            </a:r>
            <a:r>
              <a:rPr lang="en-GB" dirty="0"/>
              <a:t>(or good continuation) and </a:t>
            </a:r>
            <a:r>
              <a:rPr lang="en-GB" b="1" dirty="0"/>
              <a:t>closure</a:t>
            </a:r>
          </a:p>
          <a:p>
            <a:pPr marL="0" indent="0">
              <a:buNone/>
            </a:pPr>
            <a:r>
              <a:rPr lang="en-GB" b="1" dirty="0"/>
              <a:t>	</a:t>
            </a:r>
            <a:r>
              <a:rPr lang="en-GB" dirty="0"/>
              <a:t>suggests that we are more likely to perceive continuous, smooth flowing lines rather than jagged, broken lines. The principle of closure states that we organize our perceptions into complete objects rather than as a series of parts.</a:t>
            </a:r>
          </a:p>
          <a:p>
            <a:pPr marL="0" indent="0">
              <a:buNone/>
            </a:pPr>
            <a:endParaRPr lang="en-GB" dirty="0"/>
          </a:p>
        </p:txBody>
      </p:sp>
      <p:pic>
        <p:nvPicPr>
          <p:cNvPr id="6" name="Picture 5">
            <a:extLst>
              <a:ext uri="{FF2B5EF4-FFF2-40B4-BE49-F238E27FC236}">
                <a16:creationId xmlns:a16="http://schemas.microsoft.com/office/drawing/2014/main" id="{C2E7A73C-9B2C-A2E1-B916-98A641A0B80C}"/>
              </a:ext>
            </a:extLst>
          </p:cNvPr>
          <p:cNvPicPr>
            <a:picLocks noChangeAspect="1"/>
          </p:cNvPicPr>
          <p:nvPr/>
        </p:nvPicPr>
        <p:blipFill>
          <a:blip r:embed="rId3"/>
          <a:stretch>
            <a:fillRect/>
          </a:stretch>
        </p:blipFill>
        <p:spPr>
          <a:xfrm>
            <a:off x="3852862" y="4040641"/>
            <a:ext cx="4638675" cy="1781175"/>
          </a:xfrm>
          <a:prstGeom prst="rect">
            <a:avLst/>
          </a:prstGeom>
        </p:spPr>
      </p:pic>
    </p:spTree>
    <p:extLst>
      <p:ext uri="{BB962C8B-B14F-4D97-AF65-F5344CB8AC3E}">
        <p14:creationId xmlns:p14="http://schemas.microsoft.com/office/powerpoint/2010/main" val="2157027792"/>
      </p:ext>
    </p:extLst>
  </p:cSld>
  <p:clrMapOvr>
    <a:masterClrMapping/>
  </p:clrMapOvr>
  <p:transition>
    <p:fade/>
  </p:transition>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fornian FB"/>
        <a:ea typeface=""/>
        <a:cs typeface=""/>
      </a:majorFont>
      <a:minorFont>
        <a:latin typeface="Californian F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1237</TotalTime>
  <Words>801</Words>
  <Application>Microsoft Office PowerPoint</Application>
  <PresentationFormat>Widescreen</PresentationFormat>
  <Paragraphs>108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1_Default Design</vt:lpstr>
      <vt:lpstr>Major Schools</vt:lpstr>
      <vt:lpstr>  3.Gestalt Psychology  </vt:lpstr>
      <vt:lpstr>Key Figures in Gestalt Psychology</vt:lpstr>
      <vt:lpstr>PowerPoint Presentation</vt:lpstr>
      <vt:lpstr>PowerPoint Presentation</vt:lpstr>
      <vt:lpstr>The Major Principles (Laws) of Gestalt Psychology</vt:lpstr>
      <vt:lpstr>PowerPoint Presentation</vt:lpstr>
      <vt:lpstr>PowerPoint Presentation</vt:lpstr>
      <vt:lpstr>PowerPoint Presentation</vt:lpstr>
      <vt:lpstr>PowerPoint Presentation</vt:lpstr>
      <vt:lpstr>Applications of Gestalt Psychology </vt:lpstr>
      <vt:lpstr>Criticisms</vt:lpstr>
      <vt:lpstr>4.Behaviorism</vt:lpstr>
      <vt:lpstr>John B. Watson (1878–1958)</vt:lpstr>
      <vt:lpstr>PowerPoint Presentation</vt:lpstr>
      <vt:lpstr>B.F. Skinner (1904–1990)</vt:lpstr>
      <vt:lpstr>PowerPoint Presentation</vt:lpstr>
      <vt:lpstr>Real-Life Applications</vt:lpstr>
      <vt:lpstr>5. Psychoanalysis </vt:lpstr>
      <vt:lpstr>Structure of the Mind (Freud’s Iceberg Model)</vt:lpstr>
      <vt:lpstr>Structure of Personality</vt:lpstr>
      <vt:lpstr>Stages of Psychosexual Development</vt:lpstr>
      <vt:lpstr>Défense Mechanisms</vt:lpstr>
      <vt:lpstr>Criticism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Schools</dc:title>
  <dc:creator>DP Wimalasiri</dc:creator>
  <cp:lastModifiedBy>Deshani Pravishna</cp:lastModifiedBy>
  <cp:revision>64</cp:revision>
  <dcterms:created xsi:type="dcterms:W3CDTF">2025-10-07T13:37:59Z</dcterms:created>
  <dcterms:modified xsi:type="dcterms:W3CDTF">2025-11-03T16:15:19Z</dcterms:modified>
</cp:coreProperties>
</file>